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8" r:id="rId3"/>
    <p:sldId id="257" r:id="rId4"/>
    <p:sldId id="259" r:id="rId5"/>
    <p:sldId id="260" r:id="rId6"/>
    <p:sldId id="261" r:id="rId7"/>
    <p:sldId id="351" r:id="rId8"/>
    <p:sldId id="349" r:id="rId9"/>
    <p:sldId id="262" r:id="rId10"/>
    <p:sldId id="352" r:id="rId11"/>
    <p:sldId id="350" r:id="rId12"/>
    <p:sldId id="353" r:id="rId13"/>
    <p:sldId id="354" r:id="rId14"/>
    <p:sldId id="355" r:id="rId15"/>
    <p:sldId id="356" r:id="rId16"/>
    <p:sldId id="357" r:id="rId17"/>
    <p:sldId id="359" r:id="rId18"/>
    <p:sldId id="361" r:id="rId19"/>
    <p:sldId id="358" r:id="rId20"/>
    <p:sldId id="360" r:id="rId21"/>
    <p:sldId id="362" r:id="rId22"/>
    <p:sldId id="363" r:id="rId23"/>
    <p:sldId id="364" r:id="rId24"/>
    <p:sldId id="365" r:id="rId25"/>
    <p:sldId id="367" r:id="rId26"/>
    <p:sldId id="366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228915-8686-42C2-AC44-0732D84B1908}">
          <p14:sldIdLst>
            <p14:sldId id="340"/>
            <p14:sldId id="348"/>
            <p14:sldId id="257"/>
            <p14:sldId id="259"/>
            <p14:sldId id="260"/>
            <p14:sldId id="261"/>
            <p14:sldId id="351"/>
            <p14:sldId id="349"/>
            <p14:sldId id="262"/>
            <p14:sldId id="352"/>
            <p14:sldId id="350"/>
            <p14:sldId id="353"/>
            <p14:sldId id="354"/>
            <p14:sldId id="355"/>
            <p14:sldId id="356"/>
            <p14:sldId id="357"/>
            <p14:sldId id="359"/>
            <p14:sldId id="361"/>
            <p14:sldId id="358"/>
            <p14:sldId id="360"/>
            <p14:sldId id="362"/>
            <p14:sldId id="363"/>
            <p14:sldId id="364"/>
            <p14:sldId id="365"/>
            <p14:sldId id="367"/>
            <p14:sldId id="366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E00B-6604-4D4B-B822-ECE2B2903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9BEBB-7B07-4A43-983C-5FFCD5901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5409F-728D-438A-9030-A7901AFC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58746-04F2-454B-875A-7D18CA8B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7085-35B3-4EEA-AA76-4CC00B27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2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A5F1-D516-402F-BD99-EF20AECD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E573C-D93A-409D-943C-3F310815D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1146B-D8E8-4315-BEC4-AEC3E0B5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F5524-73FA-41C3-8B29-9D3A8FD4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A13B-C780-42A3-884F-81D7F655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76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CA29F-506D-450F-B4F1-E3F81A367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BBBE-CE1F-4144-AC92-DB6390E99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89A7C-C52F-48F7-9C66-3D329E28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DE24-8A42-4A64-8696-0372BE0D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35BA-C58C-4BE8-89C5-6CEAD006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38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BB74-611A-452B-9B6C-D5112ED7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51FD-35C3-429E-BF0F-E8881540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EA05-489C-43E0-9E36-DEB16326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485AB-1BDD-4129-8A4C-7650508B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4323-248F-47DD-BEF1-4D6511E4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24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8494-08E0-43A7-958C-487E3F75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4B51-4029-4908-AECD-5098A617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3F2D-C35C-493F-B2FF-119C4BFE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1F7DE-E211-44C6-81C2-DECA068D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4CED-FD6D-48BE-A1E7-997439C1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79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85C5-7AF4-4B58-918D-6B7A827F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D313-68E1-451D-A1D8-DA52BE1E8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5D457-8017-4C14-A8F0-7AC36D029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73C61-0A5A-4DFB-AB8E-BABEC730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94B98-EA38-433B-9673-B0586564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BE46D-0B18-44F5-804B-5A330B73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5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ECCF-646F-4B3D-BD88-08F7A5C0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2037D-D37B-4B7D-BFE8-FB0F2FEF3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97A71-DB2E-491C-8000-DAFAD61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C70EA-E15E-4C45-A6F3-5FD6019B6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B39B3-4AE5-4B5F-9FA2-1D5D218EC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E1323-701F-4505-BE75-D7A3EDBC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F3A2D-19D4-40E4-90D1-42F8D992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9AA72-B2C4-4E4E-A27B-596384BA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56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E35C-6CB9-4984-889D-30E0561C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50F45-2508-423A-BEC5-08FBB404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FE71E-1E7E-46B1-AB8A-89BCB43C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CE1B2-0C40-4280-A588-CEAEA9C2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92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4C979-A0F5-4CD6-BA7A-8AAF4CB8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FFEBC-DBF0-480F-B63F-8A07955A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C2C01-5880-476D-A5ED-AB92AB47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05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755C-87AB-4D7D-AB06-36410F8C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3366-C04E-4033-A3D8-F1A146D4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D9DFC-329E-44DE-B9B6-784A93D22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F1BE9-1AE5-4F71-A436-4BF6564E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682FC-902C-4F8A-B2DD-E2E64F99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ADEC0-6BB3-4645-9C91-FD3CB995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1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32E0-CA74-4948-A3B7-844BBC9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450CC-9F17-4799-A387-84F308BD5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7842C-C8C5-4E55-9349-20D0DF54E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6642B-1D23-408F-A418-829E1ECC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74F5-23CE-4E87-9ADB-6EF0F71ACD5F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F5D40-97E8-4D8B-9867-627AD9DB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2DD23-10FD-469E-8818-5AB14A44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FF8-B822-48F8-8DCA-DD15F3686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894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D564E-AE45-41CC-831B-58BAE7FE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75008-D13F-4955-81A7-903F55DF2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91BAD-6748-42BD-BC02-60E86A5B2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868F74F5-23CE-4E87-9ADB-6EF0F71ACD5F}" type="datetimeFigureOut">
              <a:rPr lang="en-IN" smtClean="0"/>
              <a:pPr/>
              <a:t>20-01-2025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6EE89-E08B-4401-B3D0-0F4B1F2DE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DF20C-DC0E-4F05-84C4-4D5AF0B58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0000"/>
                </a:solidFill>
                <a:latin typeface="Garamond" panose="02020404030301010803" pitchFamily="18" charset="0"/>
              </a:defRPr>
            </a:lvl1pPr>
          </a:lstStyle>
          <a:p>
            <a:fld id="{F1394FF8-B822-48F8-8DCA-DD15F3686D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5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10" Type="http://schemas.openxmlformats.org/officeDocument/2006/relationships/image" Target="../media/image91.emf"/><Relationship Id="rId4" Type="http://schemas.openxmlformats.org/officeDocument/2006/relationships/image" Target="../media/image85.emf"/><Relationship Id="rId9" Type="http://schemas.openxmlformats.org/officeDocument/2006/relationships/image" Target="../media/image9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image" Target="../media/image102.emf"/><Relationship Id="rId7" Type="http://schemas.openxmlformats.org/officeDocument/2006/relationships/image" Target="../media/image106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10" Type="http://schemas.openxmlformats.org/officeDocument/2006/relationships/image" Target="../media/image109.emf"/><Relationship Id="rId4" Type="http://schemas.openxmlformats.org/officeDocument/2006/relationships/image" Target="../media/image103.emf"/><Relationship Id="rId9" Type="http://schemas.openxmlformats.org/officeDocument/2006/relationships/image" Target="../media/image10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111.emf"/><Relationship Id="rId7" Type="http://schemas.openxmlformats.org/officeDocument/2006/relationships/image" Target="../media/image11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emf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hyperlink" Target="https://en.wikipedia.org/wiki/Passivity_(engineering)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olt" TargetMode="External"/><Relationship Id="rId5" Type="http://schemas.openxmlformats.org/officeDocument/2006/relationships/hyperlink" Target="https://en.wikipedia.org/wiki/Ampere" TargetMode="External"/><Relationship Id="rId4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7" Type="http://schemas.openxmlformats.org/officeDocument/2006/relationships/image" Target="../media/image142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emf"/><Relationship Id="rId5" Type="http://schemas.openxmlformats.org/officeDocument/2006/relationships/image" Target="../media/image140.emf"/><Relationship Id="rId4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>
            <a:extLst>
              <a:ext uri="{FF2B5EF4-FFF2-40B4-BE49-F238E27FC236}">
                <a16:creationId xmlns:a16="http://schemas.microsoft.com/office/drawing/2014/main" id="{44F1AD73-17C0-4507-B62F-6AF8D043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84" y="196047"/>
            <a:ext cx="11542426" cy="341632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FF0066"/>
                </a:solidFill>
                <a:latin typeface="Garamond" pitchFamily="18" charset="0"/>
                <a:ea typeface="Times New Roman" pitchFamily="18" charset="0"/>
              </a:rPr>
              <a:t>Module-I: </a:t>
            </a:r>
            <a:r>
              <a:rPr lang="en-IN" sz="2400" b="1" dirty="0">
                <a:solidFill>
                  <a:srgbClr val="FF0066"/>
                </a:solidFill>
                <a:latin typeface="Garamond" pitchFamily="18" charset="0"/>
                <a:ea typeface="Times New Roman" pitchFamily="18" charset="0"/>
              </a:rPr>
              <a:t>NETWORK THEOREMS(DC &amp; AC EXCITATIONS)</a:t>
            </a:r>
            <a:endParaRPr lang="en-US" sz="2400" b="1" dirty="0">
              <a:solidFill>
                <a:srgbClr val="FF0066"/>
              </a:solidFill>
              <a:latin typeface="Garamond" pitchFamily="18" charset="0"/>
            </a:endParaRPr>
          </a:p>
          <a:p>
            <a:pPr marL="266700" indent="-266700" algn="just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8080"/>
                </a:solidFill>
                <a:latin typeface="Garamond" pitchFamily="18" charset="0"/>
                <a:ea typeface="Times New Roman" pitchFamily="18" charset="0"/>
              </a:rPr>
              <a:t>Superposition theorem</a:t>
            </a:r>
          </a:p>
          <a:p>
            <a:pPr marL="266700" indent="-266700" algn="just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8080"/>
                </a:solidFill>
                <a:latin typeface="Garamond" pitchFamily="18" charset="0"/>
                <a:ea typeface="Times New Roman" pitchFamily="18" charset="0"/>
              </a:rPr>
              <a:t>Thevenin’s theorem</a:t>
            </a:r>
          </a:p>
          <a:p>
            <a:pPr marL="266700" indent="-266700" algn="just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8080"/>
                </a:solidFill>
                <a:latin typeface="Garamond" pitchFamily="18" charset="0"/>
                <a:ea typeface="Times New Roman" pitchFamily="18" charset="0"/>
              </a:rPr>
              <a:t>Norton’s theorem,</a:t>
            </a:r>
          </a:p>
          <a:p>
            <a:pPr marL="266700" indent="-266700" algn="just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8080"/>
                </a:solidFill>
                <a:latin typeface="Garamond" pitchFamily="18" charset="0"/>
                <a:ea typeface="Times New Roman" pitchFamily="18" charset="0"/>
              </a:rPr>
              <a:t>Maximum power transfer theorem</a:t>
            </a:r>
          </a:p>
          <a:p>
            <a:pPr marL="266700" indent="-266700" algn="just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8080"/>
                </a:solidFill>
                <a:latin typeface="Garamond" pitchFamily="18" charset="0"/>
                <a:ea typeface="Times New Roman" pitchFamily="18" charset="0"/>
              </a:rPr>
              <a:t>Reciprocity theorem</a:t>
            </a:r>
          </a:p>
          <a:p>
            <a:pPr marL="266700" indent="-266700" algn="just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8080"/>
                </a:solidFill>
                <a:latin typeface="Garamond" pitchFamily="18" charset="0"/>
                <a:ea typeface="Times New Roman" pitchFamily="18" charset="0"/>
              </a:rPr>
              <a:t>Compensation theorem</a:t>
            </a:r>
          </a:p>
          <a:p>
            <a:pPr marL="266700" indent="-266700" algn="just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8080"/>
                </a:solidFill>
                <a:latin typeface="Garamond" pitchFamily="18" charset="0"/>
                <a:ea typeface="Times New Roman" pitchFamily="18" charset="0"/>
              </a:rPr>
              <a:t>Milliman’s theorem</a:t>
            </a:r>
          </a:p>
          <a:p>
            <a:pPr marL="266700" indent="-266700" algn="just" eaLnBrk="0" hangingPunct="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8080"/>
                </a:solidFill>
                <a:latin typeface="Garamond" pitchFamily="18" charset="0"/>
                <a:ea typeface="Times New Roman" pitchFamily="18" charset="0"/>
              </a:rPr>
              <a:t>Concept of duality and dual networks.</a:t>
            </a:r>
            <a:endParaRPr lang="en-US" sz="2400" dirty="0">
              <a:solidFill>
                <a:srgbClr val="008080"/>
              </a:solidFill>
              <a:latin typeface="Garamond" pitchFamily="18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8061BF-10A0-23F3-8616-CC7B33CAEDB2}"/>
              </a:ext>
            </a:extLst>
          </p:cNvPr>
          <p:cNvSpPr txBox="1"/>
          <p:nvPr/>
        </p:nvSpPr>
        <p:spPr>
          <a:xfrm>
            <a:off x="222738" y="125996"/>
            <a:ext cx="100935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u="none" strike="noStrike" baseline="0" dirty="0">
                <a:latin typeface="Garamond" panose="02020404030301010803" pitchFamily="18" charset="0"/>
              </a:rPr>
              <a:t>Use the superposition theorem to find I</a:t>
            </a:r>
            <a:r>
              <a:rPr lang="en-US" sz="2200" b="1" i="1" u="none" strike="noStrike" baseline="0" dirty="0">
                <a:latin typeface="Garamond" panose="02020404030301010803" pitchFamily="18" charset="0"/>
              </a:rPr>
              <a:t>o 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in the circuit</a:t>
            </a:r>
            <a:endParaRPr lang="en-IN" sz="22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B49722-4549-4936-FCE5-424E1318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" y="704800"/>
            <a:ext cx="3720154" cy="1979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BC8839-FCD3-077A-9C7E-F15E55AE6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113" y="828094"/>
            <a:ext cx="3094151" cy="1856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48AFB2-A522-A52E-6114-A1052733B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627" y="828094"/>
            <a:ext cx="3195145" cy="196543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6DDBF-5B9D-2C4B-0788-09F05A016672}"/>
              </a:ext>
            </a:extLst>
          </p:cNvPr>
          <p:cNvGrpSpPr/>
          <p:nvPr/>
        </p:nvGrpSpPr>
        <p:grpSpPr>
          <a:xfrm>
            <a:off x="4430110" y="2920254"/>
            <a:ext cx="3026979" cy="2036582"/>
            <a:chOff x="4582510" y="3082158"/>
            <a:chExt cx="3026979" cy="20365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9C975C-449B-2F91-C9E9-ED78B703A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2510" y="3082158"/>
              <a:ext cx="3026979" cy="69368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52EF0A-2233-02B5-D263-AF4CFB3CB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6592" y="3805552"/>
              <a:ext cx="2858814" cy="73572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84FB81-9986-3143-789F-E66301EE1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9392" y="4740368"/>
              <a:ext cx="1891862" cy="378372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ECEA8F-7729-7034-ACF0-1FF2A5502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6152" y="5740400"/>
            <a:ext cx="5271377" cy="535827"/>
          </a:xfrm>
          <a:prstGeom prst="rect">
            <a:avLst/>
          </a:prstGeom>
          <a:ln w="19050">
            <a:solidFill>
              <a:srgbClr val="FF0066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BD96360-032F-CDFB-C811-A78D47ECC99A}"/>
              </a:ext>
            </a:extLst>
          </p:cNvPr>
          <p:cNvSpPr txBox="1"/>
          <p:nvPr/>
        </p:nvSpPr>
        <p:spPr>
          <a:xfrm>
            <a:off x="3947740" y="504928"/>
            <a:ext cx="3173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Garamond" panose="02020404030301010803" pitchFamily="18" charset="0"/>
              </a:rPr>
              <a:t>Voltage source is acting alone</a:t>
            </a:r>
            <a:endParaRPr lang="en-IN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02706F-79F6-FDE7-1329-4D52446188E1}"/>
              </a:ext>
            </a:extLst>
          </p:cNvPr>
          <p:cNvSpPr txBox="1"/>
          <p:nvPr/>
        </p:nvSpPr>
        <p:spPr>
          <a:xfrm>
            <a:off x="8003627" y="395405"/>
            <a:ext cx="3173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Garamond" panose="02020404030301010803" pitchFamily="18" charset="0"/>
              </a:rPr>
              <a:t>Current source is acting alone</a:t>
            </a:r>
            <a:endParaRPr lang="en-IN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9E088-0EC9-4E11-767A-2B68F32B15B4}"/>
              </a:ext>
            </a:extLst>
          </p:cNvPr>
          <p:cNvGrpSpPr/>
          <p:nvPr/>
        </p:nvGrpSpPr>
        <p:grpSpPr>
          <a:xfrm>
            <a:off x="7457089" y="2920254"/>
            <a:ext cx="4223635" cy="2610974"/>
            <a:chOff x="7457089" y="2920254"/>
            <a:chExt cx="4223635" cy="261097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F6C0993-0F3B-A052-17AF-92FECFC65533}"/>
                </a:ext>
              </a:extLst>
            </p:cNvPr>
            <p:cNvGrpSpPr/>
            <p:nvPr/>
          </p:nvGrpSpPr>
          <p:grpSpPr>
            <a:xfrm>
              <a:off x="8202763" y="2920254"/>
              <a:ext cx="3477961" cy="2610974"/>
              <a:chOff x="7698671" y="2963722"/>
              <a:chExt cx="3477961" cy="261097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4311189-DE66-2779-47F4-9AA5E3430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2357" y="2963722"/>
                <a:ext cx="2522483" cy="52551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8E031CA-DBFE-CA84-1F37-5AA022F49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54149" y="3581398"/>
                <a:ext cx="2522483" cy="36786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8390F91-2BC4-4AAC-5E6F-D821ABB7F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76634" y="4085186"/>
                <a:ext cx="840828" cy="35735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ACA30C9-02E5-FF40-7E7A-66A295794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8671" y="4555192"/>
                <a:ext cx="2774731" cy="53602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48BC799-DB50-C174-9DF5-91BAC207F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64815" y="5091220"/>
                <a:ext cx="2480441" cy="483476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1B87D0-61ED-B73C-3662-3BA5DF719FF6}"/>
                </a:ext>
              </a:extLst>
            </p:cNvPr>
            <p:cNvSpPr txBox="1"/>
            <p:nvPr/>
          </p:nvSpPr>
          <p:spPr>
            <a:xfrm>
              <a:off x="7457089" y="2951260"/>
              <a:ext cx="18236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  <a:latin typeface="Garamond" panose="02020404030301010803" pitchFamily="18" charset="0"/>
                </a:rPr>
                <a:t>From mesh 1</a:t>
              </a:r>
              <a:endParaRPr lang="en-IN" b="1" dirty="0">
                <a:solidFill>
                  <a:srgbClr val="0000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3DC9DC-9DC7-4083-7AEC-1B5784721DFA}"/>
                </a:ext>
              </a:extLst>
            </p:cNvPr>
            <p:cNvSpPr txBox="1"/>
            <p:nvPr/>
          </p:nvSpPr>
          <p:spPr>
            <a:xfrm>
              <a:off x="7550873" y="3563717"/>
              <a:ext cx="18236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  <a:latin typeface="Garamond" panose="02020404030301010803" pitchFamily="18" charset="0"/>
                </a:rPr>
                <a:t>From mesh 2</a:t>
              </a:r>
              <a:endParaRPr lang="en-IN" b="1" dirty="0">
                <a:solidFill>
                  <a:srgbClr val="0000F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5A17A7-677A-D321-7FA1-2F0E8DB29CD2}"/>
                </a:ext>
              </a:extLst>
            </p:cNvPr>
            <p:cNvSpPr txBox="1"/>
            <p:nvPr/>
          </p:nvSpPr>
          <p:spPr>
            <a:xfrm>
              <a:off x="7605033" y="4076982"/>
              <a:ext cx="18236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  <a:latin typeface="Garamond" panose="02020404030301010803" pitchFamily="18" charset="0"/>
                </a:rPr>
                <a:t>From mesh 3</a:t>
              </a:r>
              <a:endParaRPr lang="en-IN" b="1" dirty="0">
                <a:solidFill>
                  <a:srgbClr val="0000FF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45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784A55-9BAD-4BA7-8BC0-81BAB0988B5D}"/>
              </a:ext>
            </a:extLst>
          </p:cNvPr>
          <p:cNvSpPr txBox="1"/>
          <p:nvPr/>
        </p:nvSpPr>
        <p:spPr>
          <a:xfrm>
            <a:off x="643596" y="226487"/>
            <a:ext cx="1124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Problem4: </a:t>
            </a:r>
            <a:r>
              <a:rPr lang="en-IN" sz="2400" b="1" i="0" u="none" strike="noStrike" baseline="0" dirty="0">
                <a:latin typeface="Garamond" panose="02020404030301010803" pitchFamily="18" charset="0"/>
              </a:rPr>
              <a:t>For the given circuit, use the superposition principle to find </a:t>
            </a:r>
            <a:r>
              <a:rPr lang="en-IN" sz="2400" b="1" i="1" dirty="0">
                <a:latin typeface="Garamond" panose="02020404030301010803" pitchFamily="18" charset="0"/>
              </a:rPr>
              <a:t>v</a:t>
            </a:r>
            <a:r>
              <a:rPr lang="en-IN" sz="2400" b="1" i="1" u="none" strike="noStrike" baseline="-25000" dirty="0">
                <a:latin typeface="Garamond" panose="02020404030301010803" pitchFamily="18" charset="0"/>
              </a:rPr>
              <a:t>o</a:t>
            </a:r>
            <a:r>
              <a:rPr lang="en-IN" sz="2400" b="1" i="0" u="none" strike="noStrike" baseline="0" dirty="0">
                <a:latin typeface="Garamond" panose="02020404030301010803" pitchFamily="18" charset="0"/>
              </a:rPr>
              <a:t>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2D59-E4DA-4755-AB8E-F3E56171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56" y="842612"/>
            <a:ext cx="5455240" cy="1436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DF737-342F-EB03-8D30-E97FF4F81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50" y="2278965"/>
            <a:ext cx="3867807" cy="1208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665D6-B525-9E49-CDE8-995C6C31B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702" y="6093887"/>
            <a:ext cx="8316389" cy="7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9B5B-AA18-799D-E066-3CD9584F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8" y="83250"/>
            <a:ext cx="10515600" cy="662782"/>
          </a:xfrm>
        </p:spPr>
        <p:txBody>
          <a:bodyPr>
            <a:normAutofit/>
          </a:bodyPr>
          <a:lstStyle/>
          <a:p>
            <a:r>
              <a:rPr lang="en-IN" sz="3600" dirty="0"/>
              <a:t>Thevenin’s Theorem-DC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17842-6DA1-D811-0C1E-8274C231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08" y="645870"/>
            <a:ext cx="11430000" cy="33517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It often occurs in practice that a particular element in a circuit is variable (usually called the load) while other elements are fixed.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As a typical example, a household outlet terminal may be connected to different appliances constituting a variable load.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Each time the variable element is changed, the entire circuit has to be analyzed all over again.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To avoid this problem, Thevenin’s theorem provides a technique by which the fixed part of the circuit is replaced by an equivalent circuit.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B23E5-1732-9108-65A9-2C73FB1D4EFF}"/>
              </a:ext>
            </a:extLst>
          </p:cNvPr>
          <p:cNvSpPr txBox="1"/>
          <p:nvPr/>
        </p:nvSpPr>
        <p:spPr>
          <a:xfrm>
            <a:off x="381001" y="3997570"/>
            <a:ext cx="7590691" cy="2308324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solidFill>
                  <a:srgbClr val="009E70"/>
                </a:solidFill>
                <a:latin typeface="Garamond" panose="02020404030301010803" pitchFamily="18" charset="0"/>
              </a:rPr>
              <a:t>Thevenin’s theorem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states that a linear two-terminal circuit can be replaced by an equivalent circuit consisting of a voltage source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in series with a resistor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R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, where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is the open-circuit voltage at the terminals and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R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is the input or equivalent resistance at the terminals when the independent sources are turned off.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9CB62-F9DD-556E-6BD9-660D12D0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96" y="3654008"/>
            <a:ext cx="3321269" cy="2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2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0FEF9B-D6C0-896A-C066-AC290444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06" y="3760187"/>
            <a:ext cx="8531788" cy="2344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A05CB-B381-2394-9F43-7F9A5F50C5CE}"/>
              </a:ext>
            </a:extLst>
          </p:cNvPr>
          <p:cNvSpPr txBox="1"/>
          <p:nvPr/>
        </p:nvSpPr>
        <p:spPr>
          <a:xfrm>
            <a:off x="539261" y="484616"/>
            <a:ext cx="113948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Garamond" panose="02020404030301010803" pitchFamily="18" charset="0"/>
              </a:rPr>
              <a:t>If the terminals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a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-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b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are made open-circuited (by removing the load), no current flows, so that the open-circuit voltage across the terminals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a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-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b in the circuit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 must be equal to the voltage source </a:t>
            </a:r>
            <a:r>
              <a:rPr lang="en-US" sz="2400" b="1" i="1" u="none" strike="noStrike" baseline="0" dirty="0" err="1">
                <a:latin typeface="Garamond" panose="02020404030301010803" pitchFamily="18" charset="0"/>
              </a:rPr>
              <a:t>V</a:t>
            </a:r>
            <a:r>
              <a:rPr lang="en-US" sz="2400" b="1" i="0" u="none" strike="noStrike" baseline="-25000" dirty="0" err="1">
                <a:latin typeface="Garamond" panose="02020404030301010803" pitchFamily="18" charset="0"/>
              </a:rPr>
              <a:t>Th</a:t>
            </a:r>
            <a:endParaRPr lang="en-US" sz="2400" b="1" i="0" u="none" strike="noStrike" baseline="-25000" dirty="0"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1" u="none" strike="noStrike" baseline="0" dirty="0" err="1">
                <a:latin typeface="Garamond" panose="02020404030301010803" pitchFamily="18" charset="0"/>
              </a:rPr>
              <a:t>V</a:t>
            </a:r>
            <a:r>
              <a:rPr lang="en-US" sz="2400" b="1" i="0" u="none" strike="noStrike" baseline="-25000" dirty="0" err="1"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 is the open-circuit voltage across the terminals  that is, </a:t>
            </a:r>
            <a:r>
              <a:rPr lang="en-US" sz="2400" b="1" i="1" u="none" strike="noStrike" baseline="0" dirty="0" err="1">
                <a:latin typeface="Garamond" panose="02020404030301010803" pitchFamily="18" charset="0"/>
              </a:rPr>
              <a:t>V</a:t>
            </a:r>
            <a:r>
              <a:rPr lang="en-US" sz="2400" b="1" i="0" u="none" strike="noStrike" baseline="-25000" dirty="0" err="1">
                <a:latin typeface="Garamond" panose="02020404030301010803" pitchFamily="18" charset="0"/>
              </a:rPr>
              <a:t>Th</a:t>
            </a:r>
            <a:r>
              <a:rPr lang="en-US" sz="2400" b="1" baseline="-25000" dirty="0">
                <a:latin typeface="Garamond" panose="02020404030301010803" pitchFamily="18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</a:rPr>
              <a:t>=V</a:t>
            </a:r>
            <a:r>
              <a:rPr lang="en-US" sz="2400" b="1" baseline="-25000" dirty="0">
                <a:latin typeface="Garamond" panose="02020404030301010803" pitchFamily="18" charset="0"/>
              </a:rPr>
              <a:t>OC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W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ith the load disconnected and terminals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a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-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b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open circuited, we turn off all independent sources.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Garamond" panose="02020404030301010803" pitchFamily="18" charset="0"/>
              </a:rPr>
              <a:t>The input resistance (or equivalent resistance) of the dead circuit at the terminals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a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-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b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 must be equal to </a:t>
            </a:r>
            <a:r>
              <a:rPr lang="en-US" sz="2400" b="1" i="1" u="none" strike="noStrike" baseline="0" dirty="0" err="1">
                <a:latin typeface="Garamond" panose="02020404030301010803" pitchFamily="18" charset="0"/>
              </a:rPr>
              <a:t>R</a:t>
            </a:r>
            <a:r>
              <a:rPr lang="en-US" sz="2400" b="1" i="0" u="none" strike="noStrike" baseline="-25000" dirty="0" err="1"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. </a:t>
            </a:r>
            <a:endParaRPr lang="en-IN" sz="2400" b="1" baseline="-25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5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8CF5A3-29D7-ABC0-F10B-7765B16AA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" y="1000301"/>
            <a:ext cx="4452085" cy="1883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89BA0-4663-1F44-27F3-6A60DC8D98D4}"/>
              </a:ext>
            </a:extLst>
          </p:cNvPr>
          <p:cNvSpPr txBox="1"/>
          <p:nvPr/>
        </p:nvSpPr>
        <p:spPr>
          <a:xfrm>
            <a:off x="117229" y="146429"/>
            <a:ext cx="11617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u="none" strike="noStrike" baseline="0" dirty="0">
                <a:latin typeface="Garamond" panose="02020404030301010803" pitchFamily="18" charset="0"/>
              </a:rPr>
              <a:t>Find the Thevenin equivalent circuit of the circuit shown in Fig</a:t>
            </a:r>
            <a:r>
              <a:rPr lang="en-US" sz="2200" b="1" dirty="0">
                <a:latin typeface="Garamond" panose="02020404030301010803" pitchFamily="18" charset="0"/>
              </a:rPr>
              <a:t>ure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, to the left of the terminals </a:t>
            </a:r>
            <a:r>
              <a:rPr lang="en-US" sz="2200" b="1" i="1" u="none" strike="noStrike" baseline="0" dirty="0">
                <a:latin typeface="Garamond" panose="02020404030301010803" pitchFamily="18" charset="0"/>
              </a:rPr>
              <a:t>a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-</a:t>
            </a:r>
            <a:r>
              <a:rPr lang="en-US" sz="2200" b="1" i="1" u="none" strike="noStrike" baseline="0" dirty="0">
                <a:latin typeface="Garamond" panose="02020404030301010803" pitchFamily="18" charset="0"/>
              </a:rPr>
              <a:t>b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. Then find the current through </a:t>
            </a:r>
            <a:r>
              <a:rPr lang="en-US" sz="2200" b="1" i="1" u="none" strike="noStrike" baseline="0" dirty="0">
                <a:latin typeface="Garamond" panose="02020404030301010803" pitchFamily="18" charset="0"/>
              </a:rPr>
              <a:t>R</a:t>
            </a:r>
            <a:r>
              <a:rPr lang="en-US" sz="2200" b="1" i="1" u="none" strike="noStrike" baseline="-25000" dirty="0">
                <a:latin typeface="Garamond" panose="02020404030301010803" pitchFamily="18" charset="0"/>
              </a:rPr>
              <a:t>L</a:t>
            </a:r>
            <a:r>
              <a:rPr lang="en-US" sz="2200" b="1" i="1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= 6, 16,</a:t>
            </a:r>
            <a:r>
              <a:rPr lang="en-IN" sz="2200" b="1" i="0" u="none" strike="noStrike" baseline="0" dirty="0">
                <a:latin typeface="Garamond" panose="02020404030301010803" pitchFamily="18" charset="0"/>
              </a:rPr>
              <a:t>and 36 </a:t>
            </a:r>
            <a:r>
              <a:rPr lang="el-GR" sz="2200" b="1" i="0" u="none" strike="noStrike" baseline="0" dirty="0">
                <a:latin typeface="Garamond" panose="02020404030301010803" pitchFamily="18" charset="0"/>
              </a:rPr>
              <a:t>Ω.</a:t>
            </a:r>
            <a:endParaRPr lang="en-IN" sz="2200" b="1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483D0-C178-F8EB-92C6-B2425A4AAC45}"/>
              </a:ext>
            </a:extLst>
          </p:cNvPr>
          <p:cNvSpPr txBox="1"/>
          <p:nvPr/>
        </p:nvSpPr>
        <p:spPr>
          <a:xfrm>
            <a:off x="4709992" y="982475"/>
            <a:ext cx="3925210" cy="2123658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i="0" u="none" strike="noStrike" baseline="0" dirty="0">
                <a:latin typeface="Garamond" panose="02020404030301010803" pitchFamily="18" charset="0"/>
              </a:rPr>
              <a:t>We find </a:t>
            </a:r>
            <a:r>
              <a:rPr lang="en-US" sz="2200" b="1" i="1" u="none" strike="noStrike" baseline="0" dirty="0" err="1">
                <a:latin typeface="Garamond" panose="02020404030301010803" pitchFamily="18" charset="0"/>
              </a:rPr>
              <a:t>R</a:t>
            </a:r>
            <a:r>
              <a:rPr lang="en-US" sz="2200" b="1" i="0" u="none" strike="noStrike" baseline="-25000" dirty="0" err="1">
                <a:latin typeface="Garamond" panose="02020404030301010803" pitchFamily="18" charset="0"/>
              </a:rPr>
              <a:t>Th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 by turning off the 32-V voltage source (replacing it with a short circuit) and the 2-A current source (replacing it with open circuit). The circuit becomes</a:t>
            </a:r>
            <a:endParaRPr lang="en-IN" sz="2200" b="1" dirty="0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2E701-EB05-8A6A-8721-10225FF7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203" y="777563"/>
            <a:ext cx="2786752" cy="1754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123B2-7BC1-491C-5AAC-374B1FBE1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203" y="2511678"/>
            <a:ext cx="3321269" cy="6516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80890C-6C63-C7D1-982A-034196E009F6}"/>
              </a:ext>
            </a:extLst>
          </p:cNvPr>
          <p:cNvSpPr txBox="1"/>
          <p:nvPr/>
        </p:nvSpPr>
        <p:spPr>
          <a:xfrm>
            <a:off x="445477" y="3431369"/>
            <a:ext cx="4595446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i="0" u="none" strike="noStrike" baseline="0" dirty="0">
                <a:latin typeface="Garamond" panose="02020404030301010803" pitchFamily="18" charset="0"/>
              </a:rPr>
              <a:t>To find </a:t>
            </a:r>
            <a:r>
              <a:rPr lang="en-US" sz="2200" b="1" i="1" u="none" strike="noStrike" baseline="0" dirty="0" err="1">
                <a:latin typeface="Garamond" panose="02020404030301010803" pitchFamily="18" charset="0"/>
              </a:rPr>
              <a:t>V</a:t>
            </a:r>
            <a:r>
              <a:rPr lang="en-US" sz="2200" b="1" i="0" u="none" strike="noStrike" baseline="-25000" dirty="0" err="1">
                <a:latin typeface="Garamond" panose="02020404030301010803" pitchFamily="18" charset="0"/>
              </a:rPr>
              <a:t>Th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, </a:t>
            </a:r>
            <a:r>
              <a:rPr lang="en-US" sz="2200" b="1" dirty="0">
                <a:latin typeface="Garamond" panose="02020404030301010803" pitchFamily="18" charset="0"/>
              </a:rPr>
              <a:t>remove load resistance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. Applying mesh analysis to the two loops, we obtain</a:t>
            </a:r>
            <a:endParaRPr lang="en-IN" sz="2200" b="1" dirty="0">
              <a:latin typeface="Garamond" panose="02020404030301010803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CA40CF-A0D3-A880-D823-BEFDC67BE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7" y="4715027"/>
            <a:ext cx="5332843" cy="17443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D052E2-DF5E-B4D3-80C2-3547AAF29273}"/>
              </a:ext>
            </a:extLst>
          </p:cNvPr>
          <p:cNvSpPr txBox="1"/>
          <p:nvPr/>
        </p:nvSpPr>
        <p:spPr>
          <a:xfrm>
            <a:off x="5169877" y="3429000"/>
            <a:ext cx="69235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200" b="1" i="0" u="none" strike="noStrike" baseline="0" dirty="0">
                <a:latin typeface="Garamond" panose="02020404030301010803" pitchFamily="18" charset="0"/>
              </a:rPr>
              <a:t>Applying mesh analysis 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to the two loops, we obtain</a:t>
            </a:r>
            <a:endParaRPr lang="en-IN" sz="2200" b="1" dirty="0">
              <a:latin typeface="Garamond" panose="02020404030301010803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11B7B4-B943-13B0-4B2C-3700E7C3A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488" y="3859887"/>
            <a:ext cx="5332843" cy="29022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EC2172-334C-A01B-4D33-0768D37DA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9255" y="5676449"/>
            <a:ext cx="2084217" cy="891805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01247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3C6EBB-0633-0151-DA95-B7C5E6528215}"/>
              </a:ext>
            </a:extLst>
          </p:cNvPr>
          <p:cNvSpPr txBox="1"/>
          <p:nvPr/>
        </p:nvSpPr>
        <p:spPr>
          <a:xfrm>
            <a:off x="293077" y="294474"/>
            <a:ext cx="11406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 5: </a:t>
            </a:r>
            <a:r>
              <a:rPr lang="en-US" sz="2200" b="1" i="0" u="none" strike="noStrike" baseline="0" dirty="0">
                <a:latin typeface="Garamond" panose="02020404030301010803" pitchFamily="18" charset="0"/>
              </a:rPr>
              <a:t>Using Thevenin’s theorem, find the equivalent circuit to the left of the </a:t>
            </a:r>
            <a:r>
              <a:rPr lang="en-IN" sz="2200" b="1" i="0" u="none" strike="noStrike" baseline="0" dirty="0">
                <a:latin typeface="Garamond" panose="02020404030301010803" pitchFamily="18" charset="0"/>
              </a:rPr>
              <a:t>terminals in the circuit</a:t>
            </a:r>
            <a:endParaRPr lang="en-IN" sz="22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1AA5A-DAB5-647B-437E-A8F10550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8" y="1294591"/>
            <a:ext cx="4263229" cy="17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9497CE-461D-3F17-912E-B00DABA0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8" y="83250"/>
            <a:ext cx="10515600" cy="662782"/>
          </a:xfrm>
        </p:spPr>
        <p:txBody>
          <a:bodyPr>
            <a:normAutofit/>
          </a:bodyPr>
          <a:lstStyle/>
          <a:p>
            <a:r>
              <a:rPr lang="en-IN" sz="3600" dirty="0"/>
              <a:t>Norton’s Theorem-DC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8C933-E3F2-1ABE-828E-59A2C7AEF897}"/>
              </a:ext>
            </a:extLst>
          </p:cNvPr>
          <p:cNvSpPr txBox="1"/>
          <p:nvPr/>
        </p:nvSpPr>
        <p:spPr>
          <a:xfrm>
            <a:off x="193431" y="877383"/>
            <a:ext cx="7590691" cy="2308324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solidFill>
                  <a:srgbClr val="009E70"/>
                </a:solidFill>
                <a:latin typeface="Garamond" panose="02020404030301010803" pitchFamily="18" charset="0"/>
              </a:rPr>
              <a:t>Norton’s theorem </a:t>
            </a:r>
            <a:r>
              <a:rPr lang="en-US" sz="2400" b="1" dirty="0">
                <a:latin typeface="Garamond" panose="02020404030301010803" pitchFamily="18" charset="0"/>
              </a:rPr>
              <a:t>states that a linear two-terminal circuit can be replaced by an equivalent circuit consisting of a current source I</a:t>
            </a:r>
            <a:r>
              <a:rPr lang="en-US" sz="2400" b="1" baseline="-25000" dirty="0">
                <a:latin typeface="Garamond" panose="02020404030301010803" pitchFamily="18" charset="0"/>
              </a:rPr>
              <a:t>N</a:t>
            </a:r>
            <a:r>
              <a:rPr lang="en-US" sz="2400" b="1" dirty="0">
                <a:latin typeface="Garamond" panose="02020404030301010803" pitchFamily="18" charset="0"/>
              </a:rPr>
              <a:t> in parallel with a resistor R</a:t>
            </a:r>
            <a:r>
              <a:rPr lang="en-US" sz="2400" b="1" baseline="-25000" dirty="0">
                <a:latin typeface="Garamond" panose="02020404030301010803" pitchFamily="18" charset="0"/>
              </a:rPr>
              <a:t>N</a:t>
            </a:r>
            <a:r>
              <a:rPr lang="en-US" sz="2400" b="1" dirty="0">
                <a:latin typeface="Garamond" panose="02020404030301010803" pitchFamily="18" charset="0"/>
              </a:rPr>
              <a:t>, where I</a:t>
            </a:r>
            <a:r>
              <a:rPr lang="en-US" sz="2400" b="1" baseline="-25000" dirty="0">
                <a:latin typeface="Garamond" panose="02020404030301010803" pitchFamily="18" charset="0"/>
              </a:rPr>
              <a:t>N</a:t>
            </a:r>
            <a:r>
              <a:rPr lang="en-US" sz="2400" b="1" dirty="0">
                <a:latin typeface="Garamond" panose="02020404030301010803" pitchFamily="18" charset="0"/>
              </a:rPr>
              <a:t> is the short-circuit current through the terminals and R</a:t>
            </a:r>
            <a:r>
              <a:rPr lang="en-US" sz="2400" b="1" baseline="-25000" dirty="0">
                <a:latin typeface="Garamond" panose="02020404030301010803" pitchFamily="18" charset="0"/>
              </a:rPr>
              <a:t>N</a:t>
            </a:r>
            <a:r>
              <a:rPr lang="en-US" sz="2400" b="1" dirty="0">
                <a:latin typeface="Garamond" panose="02020404030301010803" pitchFamily="18" charset="0"/>
              </a:rPr>
              <a:t> is the input or equivalent resistance at the terminals when the independent sources are turned off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06773F-3430-342A-2F0B-7A39954D3849}"/>
              </a:ext>
            </a:extLst>
          </p:cNvPr>
          <p:cNvGrpSpPr/>
          <p:nvPr/>
        </p:nvGrpSpPr>
        <p:grpSpPr>
          <a:xfrm>
            <a:off x="8210194" y="746032"/>
            <a:ext cx="3321269" cy="2553052"/>
            <a:chOff x="8233640" y="4191474"/>
            <a:chExt cx="3321269" cy="25530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FD6E7CE-2C44-025B-A4FC-0E68EB56B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7613"/>
            <a:stretch/>
          </p:blipFill>
          <p:spPr>
            <a:xfrm>
              <a:off x="8233640" y="4191474"/>
              <a:ext cx="3321269" cy="12696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A6B557-45B0-29B8-D98F-5F8FAD94D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3034" y="5461158"/>
              <a:ext cx="2750074" cy="128336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B038931-A116-0A3A-ED1C-4CD945C95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1" y="3733172"/>
            <a:ext cx="3174210" cy="1573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36BDB-CA06-E8D1-8E34-7E306F41C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54" y="5487467"/>
            <a:ext cx="1267082" cy="5701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036894E-AE1C-C03D-2152-D6A6994A6E45}"/>
              </a:ext>
            </a:extLst>
          </p:cNvPr>
          <p:cNvSpPr txBox="1"/>
          <p:nvPr/>
        </p:nvSpPr>
        <p:spPr>
          <a:xfrm>
            <a:off x="7217028" y="3429000"/>
            <a:ext cx="4914463" cy="286232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000" b="1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To determine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the Thevenin or Norton equivalent circuit requires that we find: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Garamond" panose="02020404030301010803" pitchFamily="18" charset="0"/>
              </a:rPr>
              <a:t>The open-circuit voltage </a:t>
            </a:r>
            <a:r>
              <a:rPr lang="en-US" sz="2000" b="1" i="1" u="none" strike="noStrike" baseline="0" dirty="0" err="1">
                <a:latin typeface="Garamond" panose="02020404030301010803" pitchFamily="18" charset="0"/>
              </a:rPr>
              <a:t>voc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across terminals 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a 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and 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b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Garamond" panose="02020404030301010803" pitchFamily="18" charset="0"/>
              </a:rPr>
              <a:t>The short-circuit current </a:t>
            </a:r>
            <a:r>
              <a:rPr lang="en-US" sz="2000" b="1" i="1" u="none" strike="noStrike" baseline="0" dirty="0" err="1">
                <a:latin typeface="Garamond" panose="02020404030301010803" pitchFamily="18" charset="0"/>
              </a:rPr>
              <a:t>isc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at terminals 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a 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and 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b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Garamond" panose="02020404030301010803" pitchFamily="18" charset="0"/>
              </a:rPr>
              <a:t>The equivalent or input resistance 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R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in at terminals 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a 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and </a:t>
            </a:r>
            <a:r>
              <a:rPr lang="en-US" sz="2000" b="1" i="1" u="none" strike="noStrike" baseline="0" dirty="0">
                <a:latin typeface="Garamond" panose="02020404030301010803" pitchFamily="18" charset="0"/>
              </a:rPr>
              <a:t>b </a:t>
            </a:r>
            <a:r>
              <a:rPr lang="en-US" sz="2000" b="1" i="0" u="none" strike="noStrike" baseline="0" dirty="0">
                <a:latin typeface="Garamond" panose="02020404030301010803" pitchFamily="18" charset="0"/>
              </a:rPr>
              <a:t>when all independent sources are turned off</a:t>
            </a:r>
            <a:r>
              <a:rPr lang="en-US" sz="1800" b="0" i="0" u="none" strike="noStrike" baseline="0" dirty="0">
                <a:latin typeface="TimesLTStd-Roman"/>
              </a:rPr>
              <a:t>.</a:t>
            </a:r>
            <a:endParaRPr lang="en-IN" sz="2000" b="1" dirty="0">
              <a:latin typeface="Garamond" panose="020204040303010108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345715-B334-9555-09AC-BAE19C679D23}"/>
              </a:ext>
            </a:extLst>
          </p:cNvPr>
          <p:cNvGrpSpPr/>
          <p:nvPr/>
        </p:nvGrpSpPr>
        <p:grpSpPr>
          <a:xfrm>
            <a:off x="3347056" y="3475333"/>
            <a:ext cx="3694949" cy="2815990"/>
            <a:chOff x="3347056" y="3475333"/>
            <a:chExt cx="3694949" cy="281599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CB9AF39-16DB-3CA5-412A-364570BE6EC8}"/>
                </a:ext>
              </a:extLst>
            </p:cNvPr>
            <p:cNvGrpSpPr/>
            <p:nvPr/>
          </p:nvGrpSpPr>
          <p:grpSpPr>
            <a:xfrm>
              <a:off x="3347056" y="3475333"/>
              <a:ext cx="3694949" cy="2815990"/>
              <a:chOff x="3467943" y="3638492"/>
              <a:chExt cx="3694949" cy="274906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D3F3893-DA3F-0A9F-68E9-230310CE3B1C}"/>
                  </a:ext>
                </a:extLst>
              </p:cNvPr>
              <p:cNvGrpSpPr/>
              <p:nvPr/>
            </p:nvGrpSpPr>
            <p:grpSpPr>
              <a:xfrm>
                <a:off x="3467943" y="3638492"/>
                <a:ext cx="3694949" cy="2749062"/>
                <a:chOff x="6227039" y="3839308"/>
                <a:chExt cx="3694949" cy="2749062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09E409C-BEDA-7CD5-E0A7-BF14DD019E1F}"/>
                    </a:ext>
                  </a:extLst>
                </p:cNvPr>
                <p:cNvGrpSpPr/>
                <p:nvPr/>
              </p:nvGrpSpPr>
              <p:grpSpPr>
                <a:xfrm>
                  <a:off x="6227039" y="3839308"/>
                  <a:ext cx="3694949" cy="2749062"/>
                  <a:chOff x="3475553" y="3429000"/>
                  <a:chExt cx="3694949" cy="274906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4E71CA2-70EC-BD36-3A01-683E00A5290A}"/>
                      </a:ext>
                    </a:extLst>
                  </p:cNvPr>
                  <p:cNvSpPr/>
                  <p:nvPr/>
                </p:nvSpPr>
                <p:spPr>
                  <a:xfrm>
                    <a:off x="3475553" y="3429000"/>
                    <a:ext cx="3694949" cy="2749062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61D9439-5839-D540-5F4F-74C5A04F5318}"/>
                      </a:ext>
                    </a:extLst>
                  </p:cNvPr>
                  <p:cNvSpPr txBox="1"/>
                  <p:nvPr/>
                </p:nvSpPr>
                <p:spPr>
                  <a:xfrm>
                    <a:off x="3475553" y="3429000"/>
                    <a:ext cx="3694949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800" b="1" i="0" u="none" strike="noStrike" baseline="0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rPr>
                      <a:t>Relation between Thevenin’s and Norton’s Theorems</a:t>
                    </a:r>
                    <a:endParaRPr lang="en-IN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94F9075-CED1-7773-E168-6F2EEE3C4903}"/>
                    </a:ext>
                  </a:extLst>
                </p:cNvPr>
                <p:cNvSpPr txBox="1"/>
                <p:nvPr/>
              </p:nvSpPr>
              <p:spPr>
                <a:xfrm>
                  <a:off x="7470986" y="4485128"/>
                  <a:ext cx="1267083" cy="52322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IN" sz="2800" b="1" i="1" u="none" strike="noStrike" baseline="0" dirty="0">
                      <a:latin typeface="TimesLTStd-Italic"/>
                    </a:rPr>
                    <a:t>R</a:t>
                  </a:r>
                  <a:r>
                    <a:rPr lang="en-IN" sz="1050" b="1" i="1" u="none" strike="noStrike" baseline="0" dirty="0">
                      <a:latin typeface="TimesLTStd-Italic"/>
                    </a:rPr>
                    <a:t>N </a:t>
                  </a:r>
                  <a:r>
                    <a:rPr lang="en-IN" sz="2800" b="1" i="0" u="none" strike="noStrike" baseline="0" dirty="0">
                      <a:latin typeface="STIXGeneral-Regular"/>
                    </a:rPr>
                    <a:t>= </a:t>
                  </a:r>
                  <a:r>
                    <a:rPr lang="en-IN" sz="2800" b="1" i="1" u="none" strike="noStrike" baseline="0" dirty="0" err="1">
                      <a:latin typeface="TimesLTStd-Italic"/>
                    </a:rPr>
                    <a:t>R</a:t>
                  </a:r>
                  <a:r>
                    <a:rPr lang="en-IN" sz="1050" b="1" i="0" u="none" strike="noStrike" baseline="0" dirty="0" err="1">
                      <a:latin typeface="TimesLTStd-Roman"/>
                    </a:rPr>
                    <a:t>Th</a:t>
                  </a:r>
                  <a:endParaRPr lang="en-IN" sz="2800" b="1" dirty="0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572EF0D-4F2F-3E99-0C92-E92CE1A35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4901" y="5023410"/>
                <a:ext cx="1750531" cy="102570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CA8B74-8094-6647-4354-9C7323974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2057" y="4820606"/>
              <a:ext cx="1652973" cy="1262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44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92CDA3-74CB-B0D9-4463-2F5B5C457B3C}"/>
              </a:ext>
            </a:extLst>
          </p:cNvPr>
          <p:cNvSpPr txBox="1"/>
          <p:nvPr/>
        </p:nvSpPr>
        <p:spPr>
          <a:xfrm>
            <a:off x="304800" y="104727"/>
            <a:ext cx="8886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Garamond" panose="02020404030301010803" pitchFamily="18" charset="0"/>
              </a:rPr>
              <a:t>Find the Norton equivalent circuit of the given circuit 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8F3F3-49CE-C393-2F5C-4D8744AA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2" y="661647"/>
            <a:ext cx="3742735" cy="20117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7078425-BE8F-60F6-6C1D-959766B26E70}"/>
              </a:ext>
            </a:extLst>
          </p:cNvPr>
          <p:cNvGrpSpPr/>
          <p:nvPr/>
        </p:nvGrpSpPr>
        <p:grpSpPr>
          <a:xfrm>
            <a:off x="3986817" y="566392"/>
            <a:ext cx="4102105" cy="2862608"/>
            <a:chOff x="3986817" y="566392"/>
            <a:chExt cx="4102105" cy="28626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AF02D7-53D5-AE40-ED07-8E87E5E07228}"/>
                </a:ext>
              </a:extLst>
            </p:cNvPr>
            <p:cNvSpPr/>
            <p:nvPr/>
          </p:nvSpPr>
          <p:spPr>
            <a:xfrm>
              <a:off x="3986817" y="566392"/>
              <a:ext cx="4102105" cy="28626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4EE27A5-17F5-DE8F-01E1-D2C13ADB3A10}"/>
                </a:ext>
              </a:extLst>
            </p:cNvPr>
            <p:cNvGrpSpPr/>
            <p:nvPr/>
          </p:nvGrpSpPr>
          <p:grpSpPr>
            <a:xfrm>
              <a:off x="4061924" y="682943"/>
              <a:ext cx="3951890" cy="2629506"/>
              <a:chOff x="3986818" y="672864"/>
              <a:chExt cx="3951890" cy="26295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5D9B4D7-59C9-00AB-D605-82D5CCB9C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6665" y="672864"/>
                <a:ext cx="2779582" cy="210398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B0C78ED-EF75-99BC-45E9-D2E6E2A1A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6818" y="2776853"/>
                <a:ext cx="3951890" cy="525517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65293A-F763-74AA-48EC-142D2693D55D}"/>
              </a:ext>
            </a:extLst>
          </p:cNvPr>
          <p:cNvGrpSpPr/>
          <p:nvPr/>
        </p:nvGrpSpPr>
        <p:grpSpPr>
          <a:xfrm>
            <a:off x="8399302" y="566392"/>
            <a:ext cx="3701986" cy="2862608"/>
            <a:chOff x="8399302" y="566392"/>
            <a:chExt cx="3701986" cy="286260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ECB6946-4D0F-20BA-3892-94D4C01F6CF7}"/>
                </a:ext>
              </a:extLst>
            </p:cNvPr>
            <p:cNvSpPr/>
            <p:nvPr/>
          </p:nvSpPr>
          <p:spPr>
            <a:xfrm>
              <a:off x="8399302" y="566392"/>
              <a:ext cx="3701986" cy="28626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6D3D57E-62E3-803D-3ECE-DE70CFD202E6}"/>
                </a:ext>
              </a:extLst>
            </p:cNvPr>
            <p:cNvGrpSpPr/>
            <p:nvPr/>
          </p:nvGrpSpPr>
          <p:grpSpPr>
            <a:xfrm>
              <a:off x="8475225" y="661647"/>
              <a:ext cx="3459722" cy="2525109"/>
              <a:chOff x="8475225" y="661647"/>
              <a:chExt cx="3459722" cy="252510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25C7A97-E253-B207-36A1-FE68DEC75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5225" y="661647"/>
                <a:ext cx="3459722" cy="172986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E3F8412-6D68-4574-31D9-058912CA9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41706" y="2272356"/>
                <a:ext cx="2900855" cy="50449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F36F3D3-9F0D-7591-EF61-83F58EB07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30284" y="2776853"/>
                <a:ext cx="1723697" cy="409903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F1546E-00FF-40F4-9A5C-0A04B3344565}"/>
              </a:ext>
            </a:extLst>
          </p:cNvPr>
          <p:cNvGrpSpPr/>
          <p:nvPr/>
        </p:nvGrpSpPr>
        <p:grpSpPr>
          <a:xfrm>
            <a:off x="510559" y="3555631"/>
            <a:ext cx="8000395" cy="3206262"/>
            <a:chOff x="510559" y="3429000"/>
            <a:chExt cx="8000395" cy="32062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549D08-8DAF-90C8-7B5A-930A978E55D0}"/>
                </a:ext>
              </a:extLst>
            </p:cNvPr>
            <p:cNvSpPr/>
            <p:nvPr/>
          </p:nvSpPr>
          <p:spPr>
            <a:xfrm>
              <a:off x="510559" y="3429000"/>
              <a:ext cx="8000395" cy="3206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BBCDD2-42A4-C963-48BD-436D13AEE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3119" y="4008685"/>
              <a:ext cx="3623546" cy="17443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147ED06-B9A2-CE1A-8F06-1F56B36A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5785" y="3645325"/>
              <a:ext cx="3573517" cy="2722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90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9A5F4-C4E5-9923-A0BA-9ACBEEE2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87" y="1043961"/>
            <a:ext cx="3573517" cy="122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CBCA8-EA2E-4A3D-F708-9938DD389063}"/>
              </a:ext>
            </a:extLst>
          </p:cNvPr>
          <p:cNvSpPr txBox="1"/>
          <p:nvPr/>
        </p:nvSpPr>
        <p:spPr>
          <a:xfrm>
            <a:off x="386861" y="290119"/>
            <a:ext cx="11183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 6: 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Find the Thevenin’s and Norton’s equivalent of the given circuit</a:t>
            </a:r>
            <a:endParaRPr lang="en-IN" sz="1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6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5A9AA1-F256-8EA3-B268-E3E73FFC1B80}"/>
              </a:ext>
            </a:extLst>
          </p:cNvPr>
          <p:cNvSpPr txBox="1"/>
          <p:nvPr/>
        </p:nvSpPr>
        <p:spPr>
          <a:xfrm>
            <a:off x="199291" y="196333"/>
            <a:ext cx="10656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Garamond" panose="02020404030301010803" pitchFamily="18" charset="0"/>
              </a:rPr>
              <a:t>Find the Thevenin’s and Norton’s equivalent of the given circuit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F3F9F-0602-D2CE-49E4-D2A2169D3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4" y="1040322"/>
            <a:ext cx="3405352" cy="20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>
            <a:extLst>
              <a:ext uri="{FF2B5EF4-FFF2-40B4-BE49-F238E27FC236}">
                <a16:creationId xmlns:a16="http://schemas.microsoft.com/office/drawing/2014/main" id="{B8ABCA8E-455F-4307-98EE-8BC2F2DD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85" y="2089993"/>
            <a:ext cx="1101777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FF0066"/>
                </a:solidFill>
                <a:latin typeface="Garamond" pitchFamily="18" charset="0"/>
                <a:ea typeface="Calibri" pitchFamily="34" charset="0"/>
              </a:rPr>
              <a:t>William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  <a:ea typeface="Calibri" pitchFamily="34" charset="0"/>
              </a:rPr>
              <a:t>Hayt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  <a:ea typeface="Calibri" pitchFamily="34" charset="0"/>
              </a:rPr>
              <a:t> and Jack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  <a:ea typeface="Calibri" pitchFamily="34" charset="0"/>
              </a:rPr>
              <a:t>E.Kemmerley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  <a:ea typeface="Calibri" pitchFamily="34" charset="0"/>
              </a:rPr>
              <a:t>, 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  <a:cs typeface="Arial" charset="0"/>
              </a:rPr>
              <a:t>“Engineering Circuit Analysis” ,Mc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  <a:cs typeface="Arial" charset="0"/>
              </a:rPr>
              <a:t>Graw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  <a:cs typeface="Arial" charset="0"/>
              </a:rPr>
              <a:t> Hill Company, 8</a:t>
            </a:r>
            <a:r>
              <a:rPr lang="en-US" sz="2400" b="1" baseline="30000" dirty="0">
                <a:solidFill>
                  <a:srgbClr val="FF0066"/>
                </a:solidFill>
                <a:latin typeface="Garamond" pitchFamily="18" charset="0"/>
                <a:cs typeface="Arial" charset="0"/>
              </a:rPr>
              <a:t>th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  <a:cs typeface="Arial" charset="0"/>
              </a:rPr>
              <a:t> edition,2015.</a:t>
            </a:r>
            <a:endParaRPr lang="en-IN" sz="2400" b="1" dirty="0">
              <a:solidFill>
                <a:srgbClr val="FF0066"/>
              </a:solidFill>
              <a:latin typeface="Garamond" pitchFamily="18" charset="0"/>
              <a:cs typeface="Arial" charset="0"/>
            </a:endParaRP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IN" sz="2400" b="1" dirty="0" err="1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Arial" charset="0"/>
              </a:rPr>
              <a:t>C.L.Wadhwa</a:t>
            </a:r>
            <a:r>
              <a:rPr lang="en-IN" sz="24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Arial" charset="0"/>
              </a:rPr>
              <a:t>, “Network Analysis And Synthesis”, New Age International publication, 3rd edition,2018.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IN" sz="2400" b="1" dirty="0">
                <a:solidFill>
                  <a:srgbClr val="002060"/>
                </a:solidFill>
                <a:latin typeface="Garamond" pitchFamily="18" charset="0"/>
                <a:cs typeface="Arial" charset="0"/>
              </a:rPr>
              <a:t>Charles K Alexander, Mathew. N. </a:t>
            </a:r>
            <a:r>
              <a:rPr lang="en-IN" sz="2400" b="1" dirty="0" err="1">
                <a:solidFill>
                  <a:srgbClr val="002060"/>
                </a:solidFill>
                <a:latin typeface="Garamond" pitchFamily="18" charset="0"/>
                <a:cs typeface="Arial" charset="0"/>
              </a:rPr>
              <a:t>O.Sadiku</a:t>
            </a:r>
            <a:r>
              <a:rPr lang="en-IN" sz="2400" b="1" dirty="0">
                <a:solidFill>
                  <a:srgbClr val="002060"/>
                </a:solidFill>
                <a:latin typeface="Garamond" pitchFamily="18" charset="0"/>
                <a:cs typeface="Arial" charset="0"/>
              </a:rPr>
              <a:t>, “Fundamental of Electric Circuits”, Tata McGraw- Hill ,6th  edition,2019.</a:t>
            </a:r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BED433EC-5F76-4EDF-A805-0BDA49F07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838201"/>
            <a:ext cx="28956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66"/>
                </a:solidFill>
                <a:latin typeface="Garamond" pitchFamily="18" charset="0"/>
                <a:ea typeface="Times New Roman" pitchFamily="18" charset="0"/>
              </a:rPr>
              <a:t>TEXT BOOKS</a:t>
            </a:r>
            <a:endParaRPr lang="en-US" sz="3200" dirty="0">
              <a:solidFill>
                <a:srgbClr val="FF0066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864900-3121-3341-1B5C-FCC933C03588}"/>
              </a:ext>
            </a:extLst>
          </p:cNvPr>
          <p:cNvSpPr txBox="1"/>
          <p:nvPr/>
        </p:nvSpPr>
        <p:spPr>
          <a:xfrm>
            <a:off x="386861" y="290119"/>
            <a:ext cx="11183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 7: 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Find the Thevenin’s and Norton’s equivalent of the given circuit</a:t>
            </a:r>
            <a:endParaRPr lang="en-IN" sz="18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7CC3-824B-3F9F-033D-624B627C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5" y="916623"/>
            <a:ext cx="3237186" cy="20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18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D06C-349D-0A8D-93BF-11A7C2C1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27"/>
            <a:ext cx="10515600" cy="535110"/>
          </a:xfrm>
        </p:spPr>
        <p:txBody>
          <a:bodyPr>
            <a:normAutofit fontScale="90000"/>
          </a:bodyPr>
          <a:lstStyle/>
          <a:p>
            <a:r>
              <a:rPr lang="en-IN" sz="4400" dirty="0"/>
              <a:t>Maximum Power Transfer Theorem (DC)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B5740-D1B0-DEDE-8A50-21348483F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3" t="4849" r="3466"/>
          <a:stretch/>
        </p:blipFill>
        <p:spPr>
          <a:xfrm>
            <a:off x="422033" y="1090247"/>
            <a:ext cx="3071446" cy="2086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A0AE2-59E9-906C-DD14-DD688E01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3" y="3586277"/>
            <a:ext cx="3071446" cy="2086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575FC0-467B-7089-DC7A-5F5D7B3DB9C5}"/>
              </a:ext>
            </a:extLst>
          </p:cNvPr>
          <p:cNvSpPr txBox="1"/>
          <p:nvPr/>
        </p:nvSpPr>
        <p:spPr>
          <a:xfrm>
            <a:off x="463065" y="2939946"/>
            <a:ext cx="2989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The circuit used for maximum power </a:t>
            </a:r>
            <a:r>
              <a:rPr lang="en-IN" sz="1800" b="1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transfer.</a:t>
            </a:r>
            <a:endParaRPr lang="en-IN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252E3-1450-F45D-65D9-0D6FDF86CC98}"/>
              </a:ext>
            </a:extLst>
          </p:cNvPr>
          <p:cNvSpPr txBox="1"/>
          <p:nvPr/>
        </p:nvSpPr>
        <p:spPr>
          <a:xfrm>
            <a:off x="654473" y="5870715"/>
            <a:ext cx="2989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Power delivered to the load as a function of R</a:t>
            </a:r>
            <a:r>
              <a:rPr lang="en-US" sz="1800" b="1" i="0" u="none" strike="noStrike" baseline="-25000" dirty="0">
                <a:solidFill>
                  <a:srgbClr val="FF0000"/>
                </a:solidFill>
                <a:latin typeface="Garamond" panose="02020404030301010803" pitchFamily="18" charset="0"/>
              </a:rPr>
              <a:t>L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2C74A3-B6EC-EE60-FF71-7302BBF273CA}"/>
              </a:ext>
            </a:extLst>
          </p:cNvPr>
          <p:cNvGrpSpPr/>
          <p:nvPr/>
        </p:nvGrpSpPr>
        <p:grpSpPr>
          <a:xfrm>
            <a:off x="3725919" y="681037"/>
            <a:ext cx="8044049" cy="5632311"/>
            <a:chOff x="3725919" y="612844"/>
            <a:chExt cx="8044049" cy="563231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94562F-8915-E510-BC01-FDD6CC279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4147731"/>
              <a:ext cx="3071446" cy="96391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DE8A4E-B832-7874-2336-F74A9C7DB07A}"/>
                </a:ext>
              </a:extLst>
            </p:cNvPr>
            <p:cNvSpPr txBox="1"/>
            <p:nvPr/>
          </p:nvSpPr>
          <p:spPr>
            <a:xfrm>
              <a:off x="3725919" y="612844"/>
              <a:ext cx="8044049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b="1" i="0" u="none" strike="noStrike" baseline="0" dirty="0">
                  <a:latin typeface="Garamond" panose="02020404030301010803" pitchFamily="18" charset="0"/>
                </a:rPr>
                <a:t>In many practical situations, a circuit is designed to provide power to a load.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b="1" i="0" u="none" strike="noStrike" baseline="0" dirty="0">
                  <a:latin typeface="Garamond" panose="02020404030301010803" pitchFamily="18" charset="0"/>
                </a:rPr>
                <a:t>There are applications in areas such as communications where it is desirable to maximize the power delivered to a load.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Garamond" panose="02020404030301010803" pitchFamily="18" charset="0"/>
                </a:rPr>
                <a:t>The Thevenin equivalent is useful in finding the maximum power a linear circuit can deliver to a load. 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Garamond" panose="02020404030301010803" pitchFamily="18" charset="0"/>
                </a:rPr>
                <a:t>We assume that we can adjust the load resistance R</a:t>
              </a:r>
              <a:r>
                <a:rPr lang="en-US" sz="2400" b="1" baseline="-25000" dirty="0">
                  <a:latin typeface="Garamond" panose="02020404030301010803" pitchFamily="18" charset="0"/>
                </a:rPr>
                <a:t>L</a:t>
              </a:r>
              <a:r>
                <a:rPr lang="en-US" sz="2400" b="1" dirty="0">
                  <a:latin typeface="Garamond" panose="02020404030301010803" pitchFamily="18" charset="0"/>
                </a:rPr>
                <a:t>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Garamond" panose="02020404030301010803" pitchFamily="18" charset="0"/>
                </a:rPr>
                <a:t>If the entire circuit is replaced by its Thevenin equivalent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Garamond" panose="02020404030301010803" pitchFamily="18" charset="0"/>
                </a:rPr>
                <a:t>except for the load, as shown in Fig., the power delivered to the load is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US" sz="2400" b="1" dirty="0">
                <a:latin typeface="Garamond" panose="02020404030301010803" pitchFamily="18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Garamond" panose="02020404030301010803" pitchFamily="18" charset="0"/>
                </a:rPr>
                <a:t>For a given circuit, </a:t>
              </a:r>
              <a:r>
                <a:rPr lang="en-US" sz="2400" b="1" dirty="0" err="1">
                  <a:latin typeface="Garamond" panose="02020404030301010803" pitchFamily="18" charset="0"/>
                </a:rPr>
                <a:t>V</a:t>
              </a:r>
              <a:r>
                <a:rPr lang="en-US" sz="2400" b="1" baseline="-25000" dirty="0" err="1">
                  <a:latin typeface="Garamond" panose="02020404030301010803" pitchFamily="18" charset="0"/>
                </a:rPr>
                <a:t>Th</a:t>
              </a:r>
              <a:r>
                <a:rPr lang="en-US" sz="2400" b="1" dirty="0">
                  <a:latin typeface="Garamond" panose="02020404030301010803" pitchFamily="18" charset="0"/>
                </a:rPr>
                <a:t> and </a:t>
              </a:r>
              <a:r>
                <a:rPr lang="en-US" sz="2400" b="1" dirty="0" err="1">
                  <a:latin typeface="Garamond" panose="02020404030301010803" pitchFamily="18" charset="0"/>
                </a:rPr>
                <a:t>R</a:t>
              </a:r>
              <a:r>
                <a:rPr lang="en-US" sz="2400" b="1" baseline="-25000" dirty="0" err="1">
                  <a:latin typeface="Garamond" panose="02020404030301010803" pitchFamily="18" charset="0"/>
                </a:rPr>
                <a:t>Th</a:t>
              </a:r>
              <a:r>
                <a:rPr lang="en-US" sz="2400" b="1" dirty="0">
                  <a:latin typeface="Garamond" panose="02020404030301010803" pitchFamily="18" charset="0"/>
                </a:rPr>
                <a:t> are fixed. By varying the load resistance R</a:t>
              </a:r>
              <a:r>
                <a:rPr lang="en-US" sz="2400" b="1" baseline="-25000" dirty="0">
                  <a:latin typeface="Garamond" panose="02020404030301010803" pitchFamily="18" charset="0"/>
                </a:rPr>
                <a:t>L</a:t>
              </a:r>
              <a:r>
                <a:rPr lang="en-US" sz="2400" b="1" dirty="0">
                  <a:latin typeface="Garamond" panose="02020404030301010803" pitchFamily="18" charset="0"/>
                </a:rPr>
                <a:t>, the power delivered to the load varies as sketched in Fig.</a:t>
              </a:r>
              <a:endParaRPr lang="en-IN" sz="24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510624B-B310-B99F-6C68-3348085E2B98}"/>
              </a:ext>
            </a:extLst>
          </p:cNvPr>
          <p:cNvSpPr txBox="1"/>
          <p:nvPr/>
        </p:nvSpPr>
        <p:spPr>
          <a:xfrm>
            <a:off x="9399886" y="4582908"/>
            <a:ext cx="99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….Eq. 1 </a:t>
            </a:r>
            <a:endParaRPr lang="en-IN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018B-1A1A-E532-B602-4C4459B5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91722"/>
            <a:ext cx="11910645" cy="839910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600" dirty="0"/>
              <a:t>Maximum power </a:t>
            </a:r>
            <a:r>
              <a:rPr lang="en-US" sz="2600" dirty="0">
                <a:solidFill>
                  <a:schemeClr val="tx1"/>
                </a:solidFill>
              </a:rPr>
              <a:t>is transferred to the load when the load resistance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equals the Thevenin resistance as seen from the load (R</a:t>
            </a:r>
            <a:r>
              <a:rPr lang="en-US" sz="2600" baseline="-25000" dirty="0">
                <a:solidFill>
                  <a:schemeClr val="tx1"/>
                </a:solidFill>
              </a:rPr>
              <a:t>L</a:t>
            </a:r>
            <a:r>
              <a:rPr lang="en-US" sz="2600" dirty="0">
                <a:solidFill>
                  <a:schemeClr val="tx1"/>
                </a:solidFill>
              </a:rPr>
              <a:t> = </a:t>
            </a:r>
            <a:r>
              <a:rPr lang="en-US" sz="2600" dirty="0" err="1">
                <a:solidFill>
                  <a:schemeClr val="tx1"/>
                </a:solidFill>
              </a:rPr>
              <a:t>R</a:t>
            </a:r>
            <a:r>
              <a:rPr lang="en-US" sz="2600" baseline="-25000" dirty="0" err="1">
                <a:solidFill>
                  <a:schemeClr val="tx1"/>
                </a:solidFill>
              </a:rPr>
              <a:t>Th</a:t>
            </a:r>
            <a:r>
              <a:rPr lang="en-US" sz="2600" dirty="0">
                <a:solidFill>
                  <a:schemeClr val="tx1"/>
                </a:solidFill>
              </a:rPr>
              <a:t>).</a:t>
            </a:r>
            <a:endParaRPr lang="en-IN" sz="2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17163-D238-A55E-2FB6-39334642D4A9}"/>
              </a:ext>
            </a:extLst>
          </p:cNvPr>
          <p:cNvSpPr txBox="1"/>
          <p:nvPr/>
        </p:nvSpPr>
        <p:spPr>
          <a:xfrm>
            <a:off x="257906" y="1117268"/>
            <a:ext cx="11488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latin typeface="Garamond" panose="02020404030301010803" pitchFamily="18" charset="0"/>
              </a:rPr>
              <a:t>To prove the maximum power transfer theorem, we differentiate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p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in Eq. 1 with respect to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R</a:t>
            </a:r>
            <a:r>
              <a:rPr lang="en-US" sz="2400" b="1" i="1" u="none" strike="noStrike" baseline="-25000" dirty="0">
                <a:latin typeface="Garamond" panose="02020404030301010803" pitchFamily="18" charset="0"/>
              </a:rPr>
              <a:t>L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and set the result equal to zero. We obtain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BD546-AA24-331A-6522-87CDF0F2A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" t="8972" r="7012" b="8145"/>
          <a:stretch/>
        </p:blipFill>
        <p:spPr>
          <a:xfrm>
            <a:off x="937846" y="1948265"/>
            <a:ext cx="5439508" cy="2073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D8068-64EC-6DA5-1B30-BF8707482B32}"/>
              </a:ext>
            </a:extLst>
          </p:cNvPr>
          <p:cNvSpPr txBox="1"/>
          <p:nvPr/>
        </p:nvSpPr>
        <p:spPr>
          <a:xfrm>
            <a:off x="328246" y="4107713"/>
            <a:ext cx="2672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u="none" strike="noStrike" baseline="0" dirty="0">
                <a:latin typeface="Garamond" panose="02020404030301010803" pitchFamily="18" charset="0"/>
              </a:rPr>
              <a:t>This implies that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D934B-8344-4DFE-A6B6-B751940C2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6" y="4650438"/>
            <a:ext cx="5578614" cy="1531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7EA2F-278B-AB79-9003-8DB1C73B3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865" y="5448207"/>
            <a:ext cx="1854269" cy="9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3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F2394-4C7E-EE42-3C09-DDBC85C5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3" y="1146564"/>
            <a:ext cx="5154428" cy="1816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CB2814-0ACE-319C-4CDA-9E9E557CD1E9}"/>
              </a:ext>
            </a:extLst>
          </p:cNvPr>
          <p:cNvSpPr txBox="1"/>
          <p:nvPr/>
        </p:nvSpPr>
        <p:spPr>
          <a:xfrm>
            <a:off x="142383" y="315567"/>
            <a:ext cx="11756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Garamond" panose="02020404030301010803" pitchFamily="18" charset="0"/>
              </a:rPr>
              <a:t>Find the value of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R</a:t>
            </a:r>
            <a:r>
              <a:rPr lang="en-US" sz="2400" b="1" i="1" u="none" strike="noStrike" baseline="-25000" dirty="0">
                <a:latin typeface="Garamond" panose="02020404030301010803" pitchFamily="18" charset="0"/>
              </a:rPr>
              <a:t>L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for maximum power transfer in the given circuit and Find the maximum power.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4ADE88-3D0F-19AD-74A0-0298A2BCCEEE}"/>
              </a:ext>
            </a:extLst>
          </p:cNvPr>
          <p:cNvGrpSpPr/>
          <p:nvPr/>
        </p:nvGrpSpPr>
        <p:grpSpPr>
          <a:xfrm>
            <a:off x="6895191" y="913581"/>
            <a:ext cx="4286092" cy="2282436"/>
            <a:chOff x="4910811" y="1146564"/>
            <a:chExt cx="4286092" cy="22824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EFAD7-7169-5F67-15C1-3E047E959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098"/>
            <a:stretch/>
          </p:blipFill>
          <p:spPr>
            <a:xfrm>
              <a:off x="4910811" y="1146564"/>
              <a:ext cx="3968759" cy="16148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175E08-B9F3-A70F-2F23-DA2EAB03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9478" y="2680254"/>
              <a:ext cx="4217425" cy="74874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C6DEE2-E1A2-3D2A-2268-B9AC371CBDDB}"/>
              </a:ext>
            </a:extLst>
          </p:cNvPr>
          <p:cNvGrpSpPr/>
          <p:nvPr/>
        </p:nvGrpSpPr>
        <p:grpSpPr>
          <a:xfrm>
            <a:off x="56596" y="2853053"/>
            <a:ext cx="5841198" cy="3742852"/>
            <a:chOff x="679131" y="2935181"/>
            <a:chExt cx="5841198" cy="37428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F817DB8-F291-4EE8-12F9-8186CA45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131" y="2935181"/>
              <a:ext cx="5841198" cy="18164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735A00-3C2E-CD6D-53A4-D5FD06E84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4439" y="4591686"/>
              <a:ext cx="3867576" cy="639857"/>
            </a:xfrm>
            <a:prstGeom prst="rect">
              <a:avLst/>
            </a:prstGeom>
          </p:spPr>
        </p:pic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A7D8B766-7C22-423B-BA81-7C968847FB92}"/>
                </a:ext>
              </a:extLst>
            </p:cNvPr>
            <p:cNvSpPr/>
            <p:nvPr/>
          </p:nvSpPr>
          <p:spPr>
            <a:xfrm>
              <a:off x="2719597" y="5202076"/>
              <a:ext cx="222738" cy="63985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2FCADE-47F8-B649-83F7-1BEB2AD81FCF}"/>
                </a:ext>
              </a:extLst>
            </p:cNvPr>
            <p:cNvSpPr txBox="1"/>
            <p:nvPr/>
          </p:nvSpPr>
          <p:spPr>
            <a:xfrm>
              <a:off x="2192058" y="5841933"/>
              <a:ext cx="15005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latin typeface="Garamond" panose="02020404030301010803" pitchFamily="18" charset="0"/>
                </a:rPr>
                <a:t>Mesh- 1</a:t>
              </a:r>
              <a:endParaRPr lang="en-IN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5768AF-4DED-E552-DB67-586C5410C068}"/>
                </a:ext>
              </a:extLst>
            </p:cNvPr>
            <p:cNvSpPr txBox="1"/>
            <p:nvPr/>
          </p:nvSpPr>
          <p:spPr>
            <a:xfrm>
              <a:off x="4349105" y="5841933"/>
              <a:ext cx="10317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latin typeface="Garamond" panose="02020404030301010803" pitchFamily="18" charset="0"/>
                </a:rPr>
                <a:t>Mesh- 2</a:t>
              </a:r>
              <a:endParaRPr lang="en-IN" dirty="0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B1D6E88B-AE2D-C390-592F-8CE8E1EE9603}"/>
                </a:ext>
              </a:extLst>
            </p:cNvPr>
            <p:cNvSpPr/>
            <p:nvPr/>
          </p:nvSpPr>
          <p:spPr>
            <a:xfrm>
              <a:off x="4894072" y="5202076"/>
              <a:ext cx="222738" cy="63985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0CF2D0C-64B9-2C82-58EC-CC4B0FB49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3833" y="6226612"/>
              <a:ext cx="1354265" cy="45142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B6B3D17-46BF-D157-830A-3E478178F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290" y="6226612"/>
              <a:ext cx="1307564" cy="451421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760A3AA-1531-BAE8-E024-70D7835F18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2197" y="3661983"/>
            <a:ext cx="5745991" cy="22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31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AB3B6-3198-285F-7C07-0846704D5043}"/>
              </a:ext>
            </a:extLst>
          </p:cNvPr>
          <p:cNvSpPr txBox="1"/>
          <p:nvPr/>
        </p:nvSpPr>
        <p:spPr>
          <a:xfrm>
            <a:off x="457199" y="259305"/>
            <a:ext cx="10949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 8: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Determine the value of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R</a:t>
            </a:r>
            <a:r>
              <a:rPr lang="en-US" sz="2400" b="1" i="1" u="none" strike="noStrike" baseline="-25000" dirty="0">
                <a:latin typeface="Garamond" panose="02020404030301010803" pitchFamily="18" charset="0"/>
              </a:rPr>
              <a:t>L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that will draw the maximum power from the rest of the circuit and calculate the maximum power.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0C286-7C6B-87D6-570E-FCEF2908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84486"/>
            <a:ext cx="3662087" cy="1845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0C3AD-527A-EA0C-9694-8F9186B5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114" y="714632"/>
            <a:ext cx="3875011" cy="5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6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9B5B-AA18-799D-E066-3CD9584F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8" y="83250"/>
            <a:ext cx="10515600" cy="662782"/>
          </a:xfrm>
        </p:spPr>
        <p:txBody>
          <a:bodyPr>
            <a:normAutofit/>
          </a:bodyPr>
          <a:lstStyle/>
          <a:p>
            <a:r>
              <a:rPr lang="en-IN" sz="3600" dirty="0"/>
              <a:t>Thevenin’s and Norton’s Theorems (AC)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B23E5-1732-9108-65A9-2C73FB1D4EFF}"/>
              </a:ext>
            </a:extLst>
          </p:cNvPr>
          <p:cNvSpPr txBox="1"/>
          <p:nvPr/>
        </p:nvSpPr>
        <p:spPr>
          <a:xfrm>
            <a:off x="357554" y="855786"/>
            <a:ext cx="7567245" cy="267765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solidFill>
                  <a:srgbClr val="009E70"/>
                </a:solidFill>
                <a:latin typeface="Garamond" panose="02020404030301010803" pitchFamily="18" charset="0"/>
              </a:rPr>
              <a:t>Thevenin’s theorem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states that a linear two-terminal circuit can be replaced by an equivalent circuit consisting of a voltage source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in series with a impedance </a:t>
            </a:r>
            <a:r>
              <a:rPr lang="en-US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Z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, where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is the open-circuit voltage at the terminals and </a:t>
            </a:r>
            <a:r>
              <a:rPr lang="en-US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Z</a:t>
            </a:r>
            <a:r>
              <a:rPr lang="en-US" sz="2400" b="1" i="0" u="none" strike="noStrike" baseline="-2500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 is the input or equivalent impedance at the terminals when the independent sources are turned off.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20E07-6977-379F-9875-1DB2A0707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50" y="1013946"/>
            <a:ext cx="3814596" cy="1793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DE89DE-B4A3-89C1-A70C-060D22C9EB7F}"/>
              </a:ext>
            </a:extLst>
          </p:cNvPr>
          <p:cNvSpPr txBox="1"/>
          <p:nvPr/>
        </p:nvSpPr>
        <p:spPr>
          <a:xfrm>
            <a:off x="357554" y="3693890"/>
            <a:ext cx="7590691" cy="267765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solidFill>
                  <a:srgbClr val="009E70"/>
                </a:solidFill>
                <a:latin typeface="Garamond" panose="02020404030301010803" pitchFamily="18" charset="0"/>
              </a:rPr>
              <a:t>Norton’s theorem </a:t>
            </a:r>
            <a:r>
              <a:rPr lang="en-US" sz="2400" b="1" dirty="0">
                <a:latin typeface="Garamond" panose="02020404030301010803" pitchFamily="18" charset="0"/>
              </a:rPr>
              <a:t>states that a linear two-terminal circuit can be replaced by an equivalent circuit consisting of a current source I</a:t>
            </a:r>
            <a:r>
              <a:rPr lang="en-US" sz="2400" b="1" baseline="-25000" dirty="0">
                <a:latin typeface="Garamond" panose="02020404030301010803" pitchFamily="18" charset="0"/>
              </a:rPr>
              <a:t>N</a:t>
            </a:r>
            <a:r>
              <a:rPr lang="en-US" sz="2400" b="1" dirty="0">
                <a:latin typeface="Garamond" panose="02020404030301010803" pitchFamily="18" charset="0"/>
              </a:rPr>
              <a:t> in parallel with an impedance Z</a:t>
            </a:r>
            <a:r>
              <a:rPr lang="en-US" sz="2400" b="1" baseline="-25000" dirty="0">
                <a:latin typeface="Garamond" panose="02020404030301010803" pitchFamily="18" charset="0"/>
              </a:rPr>
              <a:t>N</a:t>
            </a:r>
            <a:r>
              <a:rPr lang="en-US" sz="2400" b="1" dirty="0">
                <a:latin typeface="Garamond" panose="02020404030301010803" pitchFamily="18" charset="0"/>
              </a:rPr>
              <a:t>, where I</a:t>
            </a:r>
            <a:r>
              <a:rPr lang="en-US" sz="2400" b="1" baseline="-25000" dirty="0">
                <a:latin typeface="Garamond" panose="02020404030301010803" pitchFamily="18" charset="0"/>
              </a:rPr>
              <a:t>N</a:t>
            </a:r>
            <a:r>
              <a:rPr lang="en-US" sz="2400" b="1" dirty="0">
                <a:latin typeface="Garamond" panose="02020404030301010803" pitchFamily="18" charset="0"/>
              </a:rPr>
              <a:t> is the short-circuit current through the terminals and Z</a:t>
            </a:r>
            <a:r>
              <a:rPr lang="en-US" sz="2400" b="1" baseline="-25000" dirty="0">
                <a:latin typeface="Garamond" panose="02020404030301010803" pitchFamily="18" charset="0"/>
              </a:rPr>
              <a:t>N</a:t>
            </a:r>
            <a:r>
              <a:rPr lang="en-US" sz="2400" b="1" dirty="0">
                <a:latin typeface="Garamond" panose="02020404030301010803" pitchFamily="18" charset="0"/>
              </a:rPr>
              <a:t> is the input or equivalent impedance at the terminals when the independent sources are turned off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0ABF31-518D-5408-D8DC-69A9A486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896" y="4079832"/>
            <a:ext cx="3642081" cy="14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74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C459DD-2806-7446-70CC-D25116F7F68B}"/>
              </a:ext>
            </a:extLst>
          </p:cNvPr>
          <p:cNvSpPr txBox="1"/>
          <p:nvPr/>
        </p:nvSpPr>
        <p:spPr>
          <a:xfrm>
            <a:off x="257907" y="149442"/>
            <a:ext cx="1141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latin typeface="Garamond" panose="02020404030301010803" pitchFamily="18" charset="0"/>
              </a:rPr>
              <a:t>Obtain the Thevenin equivalent at terminals 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a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‑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b in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 the circuit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1CB03-EE3E-F1BC-9562-379EAD45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2" y="886709"/>
            <a:ext cx="3676535" cy="2102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1AFAA1-9F4A-1A97-F509-65EEF94B4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26" y="866902"/>
            <a:ext cx="3578634" cy="2001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4436B8-6D91-46AC-2880-C89B8841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739" y="798772"/>
            <a:ext cx="3654366" cy="2069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275F3-0B77-7A36-5664-B314F5607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908" y="3056692"/>
            <a:ext cx="3494211" cy="557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765014-5A83-AC5A-00F1-E42CE71DA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35" y="3646481"/>
            <a:ext cx="3368504" cy="7316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77E67F-2243-05ED-FA53-109E399B6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908" y="4410905"/>
            <a:ext cx="3312175" cy="557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71A570-9B19-24BF-C30D-359BBE019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5537" y="3055777"/>
            <a:ext cx="2973182" cy="731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C3A8E6-FE84-FDC5-AE3F-B11FD4F50D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2710" y="3906409"/>
            <a:ext cx="2091021" cy="471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ABFC0F-0516-47AF-635B-20B9920DF8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6220" y="4497114"/>
            <a:ext cx="3440977" cy="12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28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273E8-DF8B-9345-747E-77FE4906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8" y="1315179"/>
            <a:ext cx="5277960" cy="1857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9EF2C7-F7AA-9BA2-A7AC-6720DA113633}"/>
              </a:ext>
            </a:extLst>
          </p:cNvPr>
          <p:cNvSpPr txBox="1"/>
          <p:nvPr/>
        </p:nvSpPr>
        <p:spPr>
          <a:xfrm>
            <a:off x="351691" y="290119"/>
            <a:ext cx="11582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 9: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Find the Thevenin equivalent of the circuit seen from the </a:t>
            </a:r>
            <a:r>
              <a:rPr lang="en-US" sz="2400" b="1" dirty="0">
                <a:latin typeface="Garamond" panose="02020404030301010803" pitchFamily="18" charset="0"/>
              </a:rPr>
              <a:t>ter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minals ab</a:t>
            </a:r>
            <a:endParaRPr lang="en-I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3D67B-6182-8B22-8B0A-C0E15B660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971" y="885918"/>
            <a:ext cx="6224292" cy="4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7EE2F-C32C-32CB-DB1F-141CFCA4D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3" y="600274"/>
            <a:ext cx="4340844" cy="2018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050B6-FD36-5FB6-37C9-5BDDF11A5088}"/>
              </a:ext>
            </a:extLst>
          </p:cNvPr>
          <p:cNvSpPr txBox="1"/>
          <p:nvPr/>
        </p:nvSpPr>
        <p:spPr>
          <a:xfrm>
            <a:off x="375139" y="196334"/>
            <a:ext cx="8135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Garamond" panose="02020404030301010803" pitchFamily="18" charset="0"/>
              </a:rPr>
              <a:t>Obtain current I</a:t>
            </a:r>
            <a:r>
              <a:rPr lang="en-US" sz="1000" b="1" i="1" u="none" strike="noStrike" baseline="0" dirty="0">
                <a:latin typeface="Garamond" panose="02020404030301010803" pitchFamily="18" charset="0"/>
              </a:rPr>
              <a:t>o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in the given circuit using Norton’s theorem.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FD407-4A36-652E-E344-A99F8B5381BC}"/>
              </a:ext>
            </a:extLst>
          </p:cNvPr>
          <p:cNvSpPr txBox="1"/>
          <p:nvPr/>
        </p:nvSpPr>
        <p:spPr>
          <a:xfrm>
            <a:off x="102203" y="5383642"/>
            <a:ext cx="3928111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latin typeface="Garamond" panose="02020404030301010803" pitchFamily="18" charset="0"/>
              </a:rPr>
              <a:t>As evident from the figure, the (8 − </a:t>
            </a:r>
            <a:r>
              <a:rPr lang="en-US" sz="1800" b="1" i="1" u="none" strike="noStrike" baseline="0" dirty="0">
                <a:latin typeface="Garamond" panose="02020404030301010803" pitchFamily="18" charset="0"/>
              </a:rPr>
              <a:t>j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2) and (10 + </a:t>
            </a:r>
            <a:r>
              <a:rPr lang="en-US" sz="1800" b="1" i="1" u="none" strike="noStrike" baseline="0" dirty="0">
                <a:latin typeface="Garamond" panose="02020404030301010803" pitchFamily="18" charset="0"/>
              </a:rPr>
              <a:t>j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4) impedances are short-circuited, so that </a:t>
            </a:r>
            <a:r>
              <a:rPr lang="en-IN" sz="1800" b="1" i="0" u="none" strike="noStrike" baseline="0" dirty="0">
                <a:latin typeface="Garamond" panose="02020404030301010803" pitchFamily="18" charset="0"/>
              </a:rPr>
              <a:t>Z</a:t>
            </a:r>
            <a:r>
              <a:rPr lang="en-IN" sz="800" b="1" i="1" u="none" strike="noStrike" baseline="0" dirty="0">
                <a:latin typeface="Garamond" panose="02020404030301010803" pitchFamily="18" charset="0"/>
              </a:rPr>
              <a:t>N </a:t>
            </a:r>
            <a:r>
              <a:rPr lang="en-IN" sz="1800" b="1" i="0" u="none" strike="noStrike" baseline="0" dirty="0">
                <a:latin typeface="Garamond" panose="02020404030301010803" pitchFamily="18" charset="0"/>
              </a:rPr>
              <a:t>= 5 </a:t>
            </a:r>
            <a:r>
              <a:rPr lang="el-GR" sz="1800" b="1" i="0" u="none" strike="noStrike" baseline="0" dirty="0">
                <a:latin typeface="Garamond" panose="02020404030301010803" pitchFamily="18" charset="0"/>
              </a:rPr>
              <a:t>Ω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9A477-9CF7-4446-739F-E1F0F4F3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05" y="2551228"/>
            <a:ext cx="2708839" cy="2779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EF0E22-3E4B-B235-5D63-06B8E6E45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537" y="592531"/>
            <a:ext cx="3732516" cy="20922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FBF985-2388-BF2E-272E-BED3CF6F0C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99"/>
          <a:stretch/>
        </p:blipFill>
        <p:spPr>
          <a:xfrm>
            <a:off x="7382682" y="600274"/>
            <a:ext cx="2871506" cy="20922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6588F3-3888-3116-BF24-FDA6DF45E3C6}"/>
              </a:ext>
            </a:extLst>
          </p:cNvPr>
          <p:cNvSpPr txBox="1"/>
          <p:nvPr/>
        </p:nvSpPr>
        <p:spPr>
          <a:xfrm>
            <a:off x="4079558" y="2767876"/>
            <a:ext cx="5182337" cy="31393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latin typeface="Garamond" panose="02020404030301010803" pitchFamily="18" charset="0"/>
              </a:rPr>
              <a:t>To get I</a:t>
            </a:r>
            <a:r>
              <a:rPr lang="en-US" sz="800" b="1" i="1" u="none" strike="noStrike" baseline="0" dirty="0">
                <a:latin typeface="Garamond" panose="02020404030301010803" pitchFamily="18" charset="0"/>
              </a:rPr>
              <a:t>N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, we short-circuit terminals </a:t>
            </a:r>
            <a:r>
              <a:rPr lang="en-US" sz="1800" b="1" i="1" u="none" strike="noStrike" baseline="0" dirty="0">
                <a:latin typeface="Garamond" panose="02020404030301010803" pitchFamily="18" charset="0"/>
              </a:rPr>
              <a:t>a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-</a:t>
            </a:r>
            <a:r>
              <a:rPr lang="en-US" sz="1800" b="1" i="1" u="none" strike="noStrike" baseline="0" dirty="0">
                <a:latin typeface="Garamond" panose="02020404030301010803" pitchFamily="18" charset="0"/>
              </a:rPr>
              <a:t>b 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and</a:t>
            </a:r>
          </a:p>
          <a:p>
            <a:pPr algn="just"/>
            <a:r>
              <a:rPr lang="en-US" sz="1800" b="1" i="0" u="none" strike="noStrike" baseline="0" dirty="0">
                <a:latin typeface="Garamond" panose="02020404030301010803" pitchFamily="18" charset="0"/>
              </a:rPr>
              <a:t>apply mesh analysis. </a:t>
            </a:r>
          </a:p>
          <a:p>
            <a:pPr algn="just"/>
            <a:r>
              <a:rPr lang="en-US" sz="1800" b="1" i="0" u="none" strike="noStrike" baseline="0" dirty="0">
                <a:latin typeface="Garamond" panose="02020404030301010803" pitchFamily="18" charset="0"/>
              </a:rPr>
              <a:t>Notice that meshes 2 and 3 form a </a:t>
            </a:r>
            <a:r>
              <a:rPr lang="en-US" sz="1800" b="1" i="0" u="none" strike="noStrike" baseline="0" dirty="0" err="1">
                <a:latin typeface="Garamond" panose="02020404030301010803" pitchFamily="18" charset="0"/>
              </a:rPr>
              <a:t>supermesh</a:t>
            </a:r>
            <a:endParaRPr lang="en-US" sz="1800" b="1" i="0" u="none" strike="noStrike" baseline="0" dirty="0">
              <a:latin typeface="Garamond" panose="02020404030301010803" pitchFamily="18" charset="0"/>
            </a:endParaRPr>
          </a:p>
          <a:p>
            <a:pPr algn="just"/>
            <a:r>
              <a:rPr lang="en-US" sz="1800" b="1" i="0" u="none" strike="noStrike" baseline="0" dirty="0">
                <a:latin typeface="Garamond" panose="02020404030301010803" pitchFamily="18" charset="0"/>
              </a:rPr>
              <a:t>because of the current source linking them. </a:t>
            </a:r>
          </a:p>
          <a:p>
            <a:pPr algn="just"/>
            <a:r>
              <a:rPr lang="en-US" sz="1800" b="1" i="0" u="none" strike="noStrike" baseline="0" dirty="0">
                <a:latin typeface="Garamond" panose="02020404030301010803" pitchFamily="18" charset="0"/>
              </a:rPr>
              <a:t>For mesh 1,</a:t>
            </a:r>
          </a:p>
          <a:p>
            <a:pPr algn="just"/>
            <a:r>
              <a:rPr lang="pl-PL" sz="1800" b="1" i="0" u="none" strike="noStrike" baseline="0" dirty="0">
                <a:latin typeface="Garamond" panose="02020404030301010803" pitchFamily="18" charset="0"/>
              </a:rPr>
              <a:t>−</a:t>
            </a:r>
            <a:r>
              <a:rPr lang="pl-PL" sz="1800" b="1" i="1" u="none" strike="noStrike" baseline="0" dirty="0">
                <a:latin typeface="Garamond" panose="02020404030301010803" pitchFamily="18" charset="0"/>
              </a:rPr>
              <a:t>j</a:t>
            </a:r>
            <a:r>
              <a:rPr lang="pl-PL" sz="1800" b="1" i="0" u="none" strike="noStrike" baseline="0" dirty="0">
                <a:latin typeface="Garamond" panose="02020404030301010803" pitchFamily="18" charset="0"/>
              </a:rPr>
              <a:t>40 + (18 + </a:t>
            </a:r>
            <a:r>
              <a:rPr lang="pl-PL" sz="1800" b="1" i="1" u="none" strike="noStrike" baseline="0" dirty="0">
                <a:latin typeface="Garamond" panose="02020404030301010803" pitchFamily="18" charset="0"/>
              </a:rPr>
              <a:t>j</a:t>
            </a:r>
            <a:r>
              <a:rPr lang="pl-PL" sz="1800" b="1" i="0" u="none" strike="noStrike" baseline="0" dirty="0">
                <a:latin typeface="Garamond" panose="02020404030301010803" pitchFamily="18" charset="0"/>
              </a:rPr>
              <a:t>2)I</a:t>
            </a:r>
            <a:r>
              <a:rPr lang="pl-PL" sz="800" b="1" i="0" u="none" strike="noStrike" baseline="0" dirty="0">
                <a:latin typeface="Garamond" panose="02020404030301010803" pitchFamily="18" charset="0"/>
              </a:rPr>
              <a:t>1 </a:t>
            </a:r>
            <a:r>
              <a:rPr lang="pl-PL" sz="1800" b="1" i="0" u="none" strike="noStrike" baseline="0" dirty="0">
                <a:latin typeface="Garamond" panose="02020404030301010803" pitchFamily="18" charset="0"/>
              </a:rPr>
              <a:t>− (8 − </a:t>
            </a:r>
            <a:r>
              <a:rPr lang="pl-PL" sz="1800" b="1" i="1" u="none" strike="noStrike" baseline="0" dirty="0">
                <a:latin typeface="Garamond" panose="02020404030301010803" pitchFamily="18" charset="0"/>
              </a:rPr>
              <a:t>j</a:t>
            </a:r>
            <a:r>
              <a:rPr lang="pl-PL" sz="1800" b="1" i="0" u="none" strike="noStrike" baseline="0" dirty="0">
                <a:latin typeface="Garamond" panose="02020404030301010803" pitchFamily="18" charset="0"/>
              </a:rPr>
              <a:t>2)I</a:t>
            </a:r>
            <a:r>
              <a:rPr lang="pl-PL" sz="800" b="1" i="0" u="none" strike="noStrike" baseline="0" dirty="0">
                <a:latin typeface="Garamond" panose="02020404030301010803" pitchFamily="18" charset="0"/>
              </a:rPr>
              <a:t>2 </a:t>
            </a:r>
            <a:r>
              <a:rPr lang="pl-PL" sz="1800" b="1" i="0" u="none" strike="noStrike" baseline="0" dirty="0">
                <a:latin typeface="Garamond" panose="02020404030301010803" pitchFamily="18" charset="0"/>
              </a:rPr>
              <a:t>− (10 + </a:t>
            </a:r>
            <a:r>
              <a:rPr lang="pl-PL" sz="1800" b="1" i="1" u="none" strike="noStrike" baseline="0" dirty="0">
                <a:latin typeface="Garamond" panose="02020404030301010803" pitchFamily="18" charset="0"/>
              </a:rPr>
              <a:t>j</a:t>
            </a:r>
            <a:r>
              <a:rPr lang="pl-PL" sz="1800" b="1" i="0" u="none" strike="noStrike" baseline="0" dirty="0">
                <a:latin typeface="Garamond" panose="02020404030301010803" pitchFamily="18" charset="0"/>
              </a:rPr>
              <a:t>4)I</a:t>
            </a:r>
            <a:r>
              <a:rPr lang="pl-PL" sz="800" b="1" i="0" u="none" strike="noStrike" baseline="0" dirty="0">
                <a:latin typeface="Garamond" panose="02020404030301010803" pitchFamily="18" charset="0"/>
              </a:rPr>
              <a:t>3 </a:t>
            </a:r>
            <a:r>
              <a:rPr lang="pl-PL" sz="1800" b="1" i="0" u="none" strike="noStrike" baseline="0" dirty="0">
                <a:latin typeface="Garamond" panose="02020404030301010803" pitchFamily="18" charset="0"/>
              </a:rPr>
              <a:t>= 0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…….(1)</a:t>
            </a:r>
          </a:p>
          <a:p>
            <a:pPr algn="just"/>
            <a:r>
              <a:rPr lang="en-US" b="1" dirty="0">
                <a:latin typeface="Garamond" panose="02020404030301010803" pitchFamily="18" charset="0"/>
              </a:rPr>
              <a:t>For the </a:t>
            </a:r>
            <a:r>
              <a:rPr lang="en-US" b="1" dirty="0" err="1">
                <a:latin typeface="Garamond" panose="02020404030301010803" pitchFamily="18" charset="0"/>
              </a:rPr>
              <a:t>supermesh</a:t>
            </a:r>
            <a:r>
              <a:rPr lang="en-US" b="1" dirty="0">
                <a:latin typeface="Garamond" panose="02020404030301010803" pitchFamily="18" charset="0"/>
              </a:rPr>
              <a:t>,</a:t>
            </a:r>
          </a:p>
          <a:p>
            <a:pPr algn="just"/>
            <a:r>
              <a:rPr lang="en-US" b="1" dirty="0">
                <a:latin typeface="Garamond" panose="02020404030301010803" pitchFamily="18" charset="0"/>
              </a:rPr>
              <a:t>(13 − j2)I</a:t>
            </a:r>
            <a:r>
              <a:rPr lang="en-US" b="1" baseline="-25000" dirty="0">
                <a:latin typeface="Garamond" panose="02020404030301010803" pitchFamily="18" charset="0"/>
              </a:rPr>
              <a:t>2</a:t>
            </a:r>
            <a:r>
              <a:rPr lang="en-US" b="1" dirty="0">
                <a:latin typeface="Garamond" panose="02020404030301010803" pitchFamily="18" charset="0"/>
              </a:rPr>
              <a:t> + (10 + j4)I</a:t>
            </a:r>
            <a:r>
              <a:rPr lang="en-US" b="1" baseline="-25000" dirty="0">
                <a:latin typeface="Garamond" panose="02020404030301010803" pitchFamily="18" charset="0"/>
              </a:rPr>
              <a:t>3</a:t>
            </a:r>
            <a:r>
              <a:rPr lang="en-US" b="1" dirty="0">
                <a:latin typeface="Garamond" panose="02020404030301010803" pitchFamily="18" charset="0"/>
              </a:rPr>
              <a:t> − (18 + j2)I</a:t>
            </a:r>
            <a:r>
              <a:rPr lang="en-US" b="1" baseline="-25000" dirty="0">
                <a:latin typeface="Garamond" panose="02020404030301010803" pitchFamily="18" charset="0"/>
              </a:rPr>
              <a:t>1</a:t>
            </a:r>
            <a:r>
              <a:rPr lang="en-US" b="1" dirty="0">
                <a:latin typeface="Garamond" panose="02020404030301010803" pitchFamily="18" charset="0"/>
              </a:rPr>
              <a:t> = 0………(2)</a:t>
            </a:r>
          </a:p>
          <a:p>
            <a:pPr algn="just"/>
            <a:r>
              <a:rPr lang="en-US" b="1" dirty="0">
                <a:latin typeface="Garamond" panose="02020404030301010803" pitchFamily="18" charset="0"/>
              </a:rPr>
              <a:t>At node a, due to the current source between meshes 2 and 3, I</a:t>
            </a:r>
            <a:r>
              <a:rPr lang="en-US" b="1" baseline="-25000" dirty="0">
                <a:latin typeface="Garamond" panose="02020404030301010803" pitchFamily="18" charset="0"/>
              </a:rPr>
              <a:t>3</a:t>
            </a:r>
            <a:r>
              <a:rPr lang="en-US" b="1" dirty="0">
                <a:latin typeface="Garamond" panose="02020404030301010803" pitchFamily="18" charset="0"/>
              </a:rPr>
              <a:t> = I</a:t>
            </a:r>
            <a:r>
              <a:rPr lang="en-US" b="1" baseline="-25000" dirty="0">
                <a:latin typeface="Garamond" panose="02020404030301010803" pitchFamily="18" charset="0"/>
              </a:rPr>
              <a:t>2</a:t>
            </a:r>
            <a:r>
              <a:rPr lang="en-US" b="1" dirty="0">
                <a:latin typeface="Garamond" panose="02020404030301010803" pitchFamily="18" charset="0"/>
              </a:rPr>
              <a:t> + 3………..(3)</a:t>
            </a:r>
          </a:p>
          <a:p>
            <a:pPr algn="just"/>
            <a:r>
              <a:rPr lang="it-IT" b="1" dirty="0">
                <a:latin typeface="Garamond" panose="02020404030301010803" pitchFamily="18" charset="0"/>
              </a:rPr>
              <a:t>From 1,2 and 3 </a:t>
            </a:r>
            <a:r>
              <a:rPr lang="it-IT" b="1" dirty="0">
                <a:solidFill>
                  <a:srgbClr val="FF0066"/>
                </a:solidFill>
                <a:latin typeface="Garamond" panose="02020404030301010803" pitchFamily="18" charset="0"/>
              </a:rPr>
              <a:t>I</a:t>
            </a:r>
            <a:r>
              <a:rPr lang="it-IT" b="1" baseline="-25000" dirty="0">
                <a:solidFill>
                  <a:srgbClr val="FF0066"/>
                </a:solidFill>
                <a:latin typeface="Garamond" panose="02020404030301010803" pitchFamily="18" charset="0"/>
              </a:rPr>
              <a:t>N</a:t>
            </a:r>
            <a:r>
              <a:rPr lang="it-IT" b="1" dirty="0">
                <a:solidFill>
                  <a:srgbClr val="FF0066"/>
                </a:solidFill>
                <a:latin typeface="Garamond" panose="02020404030301010803" pitchFamily="18" charset="0"/>
              </a:rPr>
              <a:t> = I3 = (3 + j8) A</a:t>
            </a:r>
            <a:endParaRPr lang="en-IN" b="1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516FD3-2F4A-1239-8FE8-CF00587AE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989" y="5982590"/>
            <a:ext cx="4082504" cy="6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4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21715-68A8-BE81-C786-C67EA24BB8A7}"/>
              </a:ext>
            </a:extLst>
          </p:cNvPr>
          <p:cNvSpPr txBox="1"/>
          <p:nvPr/>
        </p:nvSpPr>
        <p:spPr>
          <a:xfrm>
            <a:off x="351691" y="290119"/>
            <a:ext cx="11582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 </a:t>
            </a:r>
            <a:r>
              <a:rPr lang="en-US" sz="2400" b="1" dirty="0">
                <a:solidFill>
                  <a:srgbClr val="FF0066"/>
                </a:solidFill>
                <a:latin typeface="Garamond" panose="02020404030301010803" pitchFamily="18" charset="0"/>
              </a:rPr>
              <a:t>10</a:t>
            </a:r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: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Determine the Norton equivalent of the circuit in Fig. as seen from terminals a‑b. Use the equivalent to find Io.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89324-088A-914C-6061-5FFF4D9B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58" y="1278017"/>
            <a:ext cx="4773796" cy="2150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9FF4D-4B75-8C85-C71C-36066AE4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09" y="1278017"/>
            <a:ext cx="5508262" cy="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329F-D134-4AFB-BD7C-C339654B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7" y="596861"/>
            <a:ext cx="11548532" cy="7885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Network theorems are used to reduce a complex circuit to a simpler one, thereby making circuit analysis much simpler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E981A-E0CC-4109-A1E7-38102DFF2D1B}"/>
              </a:ext>
            </a:extLst>
          </p:cNvPr>
          <p:cNvSpPr txBox="1"/>
          <p:nvPr/>
        </p:nvSpPr>
        <p:spPr>
          <a:xfrm>
            <a:off x="1109872" y="85951"/>
            <a:ext cx="10231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66"/>
                </a:solidFill>
                <a:latin typeface="Garamond" pitchFamily="18" charset="0"/>
                <a:ea typeface="Times New Roman" pitchFamily="18" charset="0"/>
              </a:rPr>
              <a:t>Module-I: </a:t>
            </a:r>
            <a:r>
              <a:rPr lang="en-IN" sz="2800" b="1" dirty="0">
                <a:solidFill>
                  <a:srgbClr val="FF0066"/>
                </a:solidFill>
                <a:latin typeface="Garamond" pitchFamily="18" charset="0"/>
                <a:ea typeface="Times New Roman" pitchFamily="18" charset="0"/>
              </a:rPr>
              <a:t>NETWORK THEOREMS(DC &amp; AC EXCITATIONS)</a:t>
            </a:r>
            <a:endParaRPr lang="en-US" sz="2800" b="1" dirty="0">
              <a:solidFill>
                <a:srgbClr val="FF0066"/>
              </a:solidFill>
              <a:latin typeface="Garamon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FA46C-2FE9-3616-0BEC-50D3EE56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8" y="1178325"/>
            <a:ext cx="10515600" cy="56374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dirty="0"/>
              <a:t>Superposition Theorem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05A489-5329-C40D-A5E2-0A46DC79CEC4}"/>
              </a:ext>
            </a:extLst>
          </p:cNvPr>
          <p:cNvSpPr txBox="1">
            <a:spLocks/>
          </p:cNvSpPr>
          <p:nvPr/>
        </p:nvSpPr>
        <p:spPr>
          <a:xfrm>
            <a:off x="201904" y="1742067"/>
            <a:ext cx="11788191" cy="4926088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sz="2600" dirty="0"/>
              <a:t>The superposition principle states that the voltage across (or current through) an element in a linear circuit is the algebraic sum of the voltages across (or currents through) that element due to each independent source acting alone.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sz="2600" dirty="0"/>
              <a:t>The principle of superposition helps us to </a:t>
            </a:r>
            <a:r>
              <a:rPr lang="en-IN" sz="2600" dirty="0" err="1"/>
              <a:t>analyze</a:t>
            </a:r>
            <a:r>
              <a:rPr lang="en-IN" sz="2600" dirty="0"/>
              <a:t> a linear circuit with more than one independent source by calculating the contribution of each independent source separately. However, to apply the superposition principle, we must keep two things in mind:</a:t>
            </a:r>
          </a:p>
          <a:p>
            <a:pPr marL="963613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IN" sz="2600" dirty="0"/>
              <a:t>We consider one independent source at a time while all other independent sources are turned off. This implies that we replace every voltage source by 0 V (or a </a:t>
            </a:r>
            <a:r>
              <a:rPr lang="en-IN" sz="2600" dirty="0">
                <a:solidFill>
                  <a:srgbClr val="0000FF"/>
                </a:solidFill>
              </a:rPr>
              <a:t>short circuit</a:t>
            </a:r>
            <a:r>
              <a:rPr lang="en-IN" sz="2600" dirty="0"/>
              <a:t>), and every current source by 0 A (or an </a:t>
            </a:r>
            <a:r>
              <a:rPr lang="en-IN" sz="2600" dirty="0">
                <a:solidFill>
                  <a:srgbClr val="0000FF"/>
                </a:solidFill>
              </a:rPr>
              <a:t>open circuit</a:t>
            </a:r>
            <a:r>
              <a:rPr lang="en-IN" sz="2600" dirty="0"/>
              <a:t>). </a:t>
            </a:r>
          </a:p>
          <a:p>
            <a:pPr marL="963613" indent="-5143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IN" sz="2600" dirty="0">
                <a:solidFill>
                  <a:srgbClr val="0000FF"/>
                </a:solidFill>
              </a:rPr>
              <a:t>Dependent sources</a:t>
            </a:r>
            <a:r>
              <a:rPr lang="en-IN" sz="2600" dirty="0"/>
              <a:t> are </a:t>
            </a:r>
            <a:r>
              <a:rPr lang="en-IN" sz="2600" dirty="0">
                <a:solidFill>
                  <a:srgbClr val="0000FF"/>
                </a:solidFill>
              </a:rPr>
              <a:t>left intact </a:t>
            </a:r>
            <a:r>
              <a:rPr lang="en-IN" sz="2600" dirty="0"/>
              <a:t>because they are controlled by circuit variables.</a:t>
            </a:r>
          </a:p>
        </p:txBody>
      </p:sp>
    </p:spTree>
    <p:extLst>
      <p:ext uri="{BB962C8B-B14F-4D97-AF65-F5344CB8AC3E}">
        <p14:creationId xmlns:p14="http://schemas.microsoft.com/office/powerpoint/2010/main" val="368689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8CA4F1-FF6B-2D14-C422-F102E2C8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27"/>
            <a:ext cx="10515600" cy="535110"/>
          </a:xfrm>
        </p:spPr>
        <p:txBody>
          <a:bodyPr>
            <a:normAutofit fontScale="90000"/>
          </a:bodyPr>
          <a:lstStyle/>
          <a:p>
            <a:r>
              <a:rPr lang="en-IN" sz="4400" dirty="0"/>
              <a:t>Maximum Power Transfer Theorem (AC)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6F5D5-E28E-25FF-E4BD-E7B1758B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7" y="874178"/>
            <a:ext cx="2732582" cy="1716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300E-7AFF-8CDD-98AB-8BBDC53A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2" y="2783941"/>
            <a:ext cx="2952847" cy="1431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025CD-96CF-76E1-3F34-A32C21A3B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27" y="4408309"/>
            <a:ext cx="2182348" cy="1055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210CB-8CAE-C03A-7E5B-3A971721D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419" y="681037"/>
            <a:ext cx="3642643" cy="791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CEE8B-501D-7359-8667-975065621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418" y="1490666"/>
            <a:ext cx="3642644" cy="8838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8567D-B0C2-BE65-2344-FAC6A1AB8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49" y="711063"/>
            <a:ext cx="4950742" cy="165473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1883F9-37E2-CFEB-8E04-CC9A8A7D7B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615" y="2783941"/>
            <a:ext cx="4147948" cy="17991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271163-17D1-03B7-0907-0ACEF1AF97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334" y="3241813"/>
            <a:ext cx="3913988" cy="8833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BF1FFB-071F-5C80-6041-40B6E6EFFA6C}"/>
              </a:ext>
            </a:extLst>
          </p:cNvPr>
          <p:cNvSpPr txBox="1"/>
          <p:nvPr/>
        </p:nvSpPr>
        <p:spPr>
          <a:xfrm>
            <a:off x="3443693" y="4441728"/>
            <a:ext cx="8455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For </a:t>
            </a:r>
            <a:r>
              <a:rPr lang="en-US" sz="2400" b="1" i="0" u="none" strike="noStrike" baseline="0" dirty="0">
                <a:solidFill>
                  <a:srgbClr val="009E70"/>
                </a:solidFill>
                <a:latin typeface="Garamond" panose="02020404030301010803" pitchFamily="18" charset="0"/>
              </a:rPr>
              <a:t>maximum average power transfer,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the load impedance Z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L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must be equal to the complex conjugate of the Thevenin impedance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Z</a:t>
            </a:r>
            <a:r>
              <a:rPr lang="en-US" sz="1000" b="1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4EEE21-5E89-2892-3523-7497A4C17A77}"/>
              </a:ext>
            </a:extLst>
          </p:cNvPr>
          <p:cNvGrpSpPr/>
          <p:nvPr/>
        </p:nvGrpSpPr>
        <p:grpSpPr>
          <a:xfrm>
            <a:off x="129762" y="5657425"/>
            <a:ext cx="11757437" cy="1024137"/>
            <a:chOff x="129762" y="5657425"/>
            <a:chExt cx="11757437" cy="1024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1C0385-56D9-FEAB-24FB-B8512EAEE883}"/>
                </a:ext>
              </a:extLst>
            </p:cNvPr>
            <p:cNvSpPr txBox="1"/>
            <p:nvPr/>
          </p:nvSpPr>
          <p:spPr>
            <a:xfrm>
              <a:off x="129762" y="5657425"/>
              <a:ext cx="1175743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i="0" u="none" strike="noStrike" baseline="0" dirty="0">
                  <a:solidFill>
                    <a:srgbClr val="000000"/>
                  </a:solidFill>
                  <a:latin typeface="Garamond" panose="02020404030301010803" pitchFamily="18" charset="0"/>
                </a:rPr>
                <a:t>In a situation in which the load is purely real, the condition for maximum power transfer is obtained by setting </a:t>
              </a:r>
              <a:r>
                <a:rPr lang="en-US" sz="2400" b="1" i="1" u="none" strike="noStrike" baseline="0" dirty="0">
                  <a:solidFill>
                    <a:srgbClr val="000000"/>
                  </a:solidFill>
                  <a:latin typeface="Garamond" panose="02020404030301010803" pitchFamily="18" charset="0"/>
                </a:rPr>
                <a:t>X</a:t>
              </a:r>
              <a:r>
                <a:rPr lang="en-US" sz="2400" b="1" i="1" u="none" strike="noStrike" baseline="-25000" dirty="0">
                  <a:solidFill>
                    <a:srgbClr val="000000"/>
                  </a:solidFill>
                  <a:latin typeface="Garamond" panose="02020404030301010803" pitchFamily="18" charset="0"/>
                </a:rPr>
                <a:t>L</a:t>
              </a:r>
              <a:r>
                <a:rPr lang="en-US" sz="2400" b="1" i="1" u="none" strike="noStrike" baseline="0" dirty="0">
                  <a:solidFill>
                    <a:srgbClr val="000000"/>
                  </a:solidFill>
                  <a:latin typeface="Garamond" panose="02020404030301010803" pitchFamily="18" charset="0"/>
                </a:rPr>
                <a:t> </a:t>
              </a:r>
              <a:r>
                <a:rPr lang="en-US" sz="2400" b="1" i="0" u="none" strike="noStrike" baseline="0" dirty="0">
                  <a:solidFill>
                    <a:srgbClr val="000000"/>
                  </a:solidFill>
                  <a:latin typeface="Garamond" panose="02020404030301010803" pitchFamily="18" charset="0"/>
                </a:rPr>
                <a:t>= 0; </a:t>
              </a:r>
              <a:r>
                <a:rPr lang="en-IN" sz="2400" b="1" i="0" u="none" strike="noStrike" baseline="0" dirty="0">
                  <a:solidFill>
                    <a:srgbClr val="000000"/>
                  </a:solidFill>
                  <a:latin typeface="Garamond" panose="02020404030301010803" pitchFamily="18" charset="0"/>
                </a:rPr>
                <a:t>that is</a:t>
              </a:r>
              <a:endParaRPr lang="en-IN" sz="2400" b="1" dirty="0">
                <a:latin typeface="Garamond" panose="02020404030301010803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A5F650F-B8AC-8998-D06E-4D42E51E9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18740" y="6110049"/>
              <a:ext cx="2667064" cy="571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56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6C9C6C-39A5-641F-EA37-1546C19BD66D}"/>
              </a:ext>
            </a:extLst>
          </p:cNvPr>
          <p:cNvSpPr txBox="1"/>
          <p:nvPr/>
        </p:nvSpPr>
        <p:spPr>
          <a:xfrm>
            <a:off x="457200" y="333998"/>
            <a:ext cx="11453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Garamond" panose="02020404030301010803" pitchFamily="18" charset="0"/>
              </a:rPr>
              <a:t>Determine the load impedance Z</a:t>
            </a:r>
            <a:r>
              <a:rPr lang="en-US" sz="2400" b="1" i="1" u="none" strike="noStrike" baseline="-25000" dirty="0">
                <a:latin typeface="Garamond" panose="02020404030301010803" pitchFamily="18" charset="0"/>
              </a:rPr>
              <a:t>L</a:t>
            </a:r>
            <a:r>
              <a:rPr lang="en-US" sz="2400" b="1" i="1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that maximizes the average power drawn from the circuit. What is the maximum average </a:t>
            </a:r>
            <a:r>
              <a:rPr lang="en-IN" sz="2400" b="1" i="0" u="none" strike="noStrike" baseline="0" dirty="0">
                <a:latin typeface="Garamond" panose="02020404030301010803" pitchFamily="18" charset="0"/>
              </a:rPr>
              <a:t>power?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B2B2F-95F7-46D7-FDA5-CAB350BA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164995"/>
            <a:ext cx="3219553" cy="145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3BB86-4784-C755-F865-46FE04A6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63" y="2810546"/>
            <a:ext cx="3082813" cy="1669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0B84F1-15AE-463D-D64C-C8871E3A6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8" y="4953001"/>
            <a:ext cx="5154510" cy="740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AA5E8C-007D-506C-BE81-EAD2985E8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087" y="1238257"/>
            <a:ext cx="2917025" cy="1499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432294-97A8-20E5-907A-D2A1A6064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554" y="1475215"/>
            <a:ext cx="4095630" cy="830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F5E89-F4B5-ED15-F395-45E5C8B62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1483" y="3013502"/>
            <a:ext cx="3615963" cy="691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36B802-E2D4-8E36-113B-4E3322AA9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598" y="3886705"/>
            <a:ext cx="3399475" cy="6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81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BFE9BB-2A12-FFFB-62EB-8C96EB10B198}"/>
              </a:ext>
            </a:extLst>
          </p:cNvPr>
          <p:cNvSpPr txBox="1"/>
          <p:nvPr/>
        </p:nvSpPr>
        <p:spPr>
          <a:xfrm>
            <a:off x="351691" y="290119"/>
            <a:ext cx="11582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 </a:t>
            </a:r>
            <a:r>
              <a:rPr lang="en-US" sz="2400" b="1" dirty="0">
                <a:solidFill>
                  <a:srgbClr val="FF0066"/>
                </a:solidFill>
                <a:latin typeface="Garamond" panose="02020404030301010803" pitchFamily="18" charset="0"/>
              </a:rPr>
              <a:t>11</a:t>
            </a:r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: </a:t>
            </a:r>
            <a:r>
              <a:rPr lang="en-US" sz="2400" b="1" dirty="0">
                <a:solidFill>
                  <a:srgbClr val="FF0066"/>
                </a:solidFill>
                <a:latin typeface="Garamond" panose="02020404030301010803" pitchFamily="18" charset="0"/>
              </a:rPr>
              <a:t>F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ind the value of R</a:t>
            </a:r>
            <a:r>
              <a:rPr lang="en-US" sz="2400" b="1" i="0" u="none" strike="noStrike" baseline="-25000" dirty="0">
                <a:latin typeface="Garamond" panose="02020404030301010803" pitchFamily="18" charset="0"/>
              </a:rPr>
              <a:t>L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 that will absorb the maximum average power. Calculate that power.. Ans: Pmax=39.29W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5A397-05FC-D5E6-6085-E7154982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00" y="1239209"/>
            <a:ext cx="3883764" cy="18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0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A0CE-8659-AF78-E078-0BFF18F4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20"/>
            <a:ext cx="10515600" cy="488217"/>
          </a:xfrm>
        </p:spPr>
        <p:txBody>
          <a:bodyPr>
            <a:normAutofit fontScale="90000"/>
          </a:bodyPr>
          <a:lstStyle/>
          <a:p>
            <a:r>
              <a:rPr lang="en-IN" dirty="0"/>
              <a:t>Reciprocity theorem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37535-60FD-5498-B984-AADE5BE283D3}"/>
              </a:ext>
            </a:extLst>
          </p:cNvPr>
          <p:cNvSpPr txBox="1"/>
          <p:nvPr/>
        </p:nvSpPr>
        <p:spPr>
          <a:xfrm>
            <a:off x="574432" y="785336"/>
            <a:ext cx="113244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The reciprocity theorem states that the current at one point in a circuit due to a voltage at a second point is the same as the current at the second point due to the same voltage at the first. The reciprocity theorem is valid for almost all </a:t>
            </a:r>
            <a:r>
              <a:rPr lang="en-US" sz="2400" b="1" i="0" u="none" strike="noStrike" dirty="0">
                <a:solidFill>
                  <a:srgbClr val="0645AD"/>
                </a:solidFill>
                <a:effectLst/>
                <a:latin typeface="Garamond" panose="02020404030301010803" pitchFamily="18" charset="0"/>
                <a:hlinkClick r:id="rId2" tooltip="Passivity (engineering)"/>
              </a:rPr>
              <a:t>passive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 networks.</a:t>
            </a:r>
          </a:p>
          <a:p>
            <a:pPr algn="just"/>
            <a:r>
              <a:rPr lang="en-US" sz="2400" b="1" dirty="0">
                <a:latin typeface="Garamond" panose="02020404030301010803" pitchFamily="18" charset="0"/>
              </a:rPr>
              <a:t>An example of reciprocity can be demonstrated using an asymmetrical resistive attenuator. An asymmetrical network is chosen as the example because a symmetrical network is fairly self-evidently reciprocal.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1042" name="Picture 18" descr="What is Reciprocity Theorem? - explanation with circuit ...">
            <a:extLst>
              <a:ext uri="{FF2B5EF4-FFF2-40B4-BE49-F238E27FC236}">
                <a16:creationId xmlns:a16="http://schemas.microsoft.com/office/drawing/2014/main" id="{A58C1216-360C-DBB0-6922-AC260676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52" y="3567291"/>
            <a:ext cx="6035187" cy="2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43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n asymmetrical attenuator in Pi formation with resistor values 20, 12 and 8 left to right">
            <a:extLst>
              <a:ext uri="{FF2B5EF4-FFF2-40B4-BE49-F238E27FC236}">
                <a16:creationId xmlns:a16="http://schemas.microsoft.com/office/drawing/2014/main" id="{7F26D089-9AF6-9532-BC8B-338EB263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2" y="2289473"/>
            <a:ext cx="3524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The previous attenuator showing port 1 current splitting to 3 amps in each branch">
            <a:extLst>
              <a:ext uri="{FF2B5EF4-FFF2-40B4-BE49-F238E27FC236}">
                <a16:creationId xmlns:a16="http://schemas.microsoft.com/office/drawing/2014/main" id="{250EE013-15B9-E79F-0B97-B850D86F2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35" y="2289475"/>
            <a:ext cx="3524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The previous attenuator showing port 2 current splitting to 1.2 and 4.8 amps the horizontal and vertical branches respectively">
            <a:extLst>
              <a:ext uri="{FF2B5EF4-FFF2-40B4-BE49-F238E27FC236}">
                <a16:creationId xmlns:a16="http://schemas.microsoft.com/office/drawing/2014/main" id="{AB99444B-EFE3-EA36-83C5-F17EF293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72" y="2289474"/>
            <a:ext cx="3524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826FD7-54E4-15CD-8A9A-994A7502B959}"/>
              </a:ext>
            </a:extLst>
          </p:cNvPr>
          <p:cNvSpPr txBox="1"/>
          <p:nvPr/>
        </p:nvSpPr>
        <p:spPr>
          <a:xfrm>
            <a:off x="4167921" y="4362327"/>
            <a:ext cx="3419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Injecting six </a:t>
            </a:r>
            <a:r>
              <a:rPr lang="en-US" b="1" i="0" u="none" strike="noStrike" dirty="0">
                <a:solidFill>
                  <a:srgbClr val="0645AD"/>
                </a:solidFill>
                <a:effectLst/>
                <a:latin typeface="Garamond" panose="02020404030301010803" pitchFamily="18" charset="0"/>
                <a:hlinkClick r:id="rId5" tooltip="Ampere"/>
              </a:rPr>
              <a:t>amps</a:t>
            </a:r>
            <a:r>
              <a:rPr lang="en-US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 into port 1 of this network produces 24 </a:t>
            </a:r>
            <a:r>
              <a:rPr lang="en-US" b="1" i="0" u="none" strike="noStrike" dirty="0">
                <a:solidFill>
                  <a:srgbClr val="0645AD"/>
                </a:solidFill>
                <a:effectLst/>
                <a:latin typeface="Garamond" panose="02020404030301010803" pitchFamily="18" charset="0"/>
                <a:hlinkClick r:id="rId6" tooltip="Volt"/>
              </a:rPr>
              <a:t>volts</a:t>
            </a:r>
            <a:r>
              <a:rPr lang="en-US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 at port 2.</a:t>
            </a:r>
            <a:endParaRPr lang="en-IN" b="1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1D8AD-A580-B2BF-9B52-462F4C60501E}"/>
              </a:ext>
            </a:extLst>
          </p:cNvPr>
          <p:cNvSpPr txBox="1"/>
          <p:nvPr/>
        </p:nvSpPr>
        <p:spPr>
          <a:xfrm>
            <a:off x="8305072" y="4356399"/>
            <a:ext cx="3419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Injecting six amps into port 2 produces 24 volts at port 1.</a:t>
            </a:r>
            <a:endParaRPr lang="en-IN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98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Reciprocity Theorem? - Electrical Concepts">
            <a:extLst>
              <a:ext uri="{FF2B5EF4-FFF2-40B4-BE49-F238E27FC236}">
                <a16:creationId xmlns:a16="http://schemas.microsoft.com/office/drawing/2014/main" id="{9F85CC34-0D15-3756-0384-FCEF838E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43" y="1028700"/>
            <a:ext cx="47053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87C46-7621-46F7-14F1-3E99AD15FED9}"/>
              </a:ext>
            </a:extLst>
          </p:cNvPr>
          <p:cNvSpPr txBox="1"/>
          <p:nvPr/>
        </p:nvSpPr>
        <p:spPr>
          <a:xfrm>
            <a:off x="304799" y="243227"/>
            <a:ext cx="1158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 </a:t>
            </a:r>
            <a:r>
              <a:rPr lang="en-US" sz="2400" b="1" dirty="0">
                <a:solidFill>
                  <a:srgbClr val="FF0066"/>
                </a:solidFill>
                <a:latin typeface="Garamond" panose="02020404030301010803" pitchFamily="18" charset="0"/>
              </a:rPr>
              <a:t>12</a:t>
            </a:r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: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V</a:t>
            </a:r>
            <a:r>
              <a:rPr lang="en-US" sz="2400" b="1" dirty="0">
                <a:latin typeface="Garamond" panose="02020404030301010803" pitchFamily="18" charset="0"/>
              </a:rPr>
              <a:t>erify reciprocity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15024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5123-5AEC-E922-4F65-9C6F9D4F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89"/>
            <a:ext cx="10515600" cy="453048"/>
          </a:xfrm>
        </p:spPr>
        <p:txBody>
          <a:bodyPr>
            <a:normAutofit fontScale="90000"/>
          </a:bodyPr>
          <a:lstStyle/>
          <a:p>
            <a:r>
              <a:rPr lang="en-IN" dirty="0"/>
              <a:t>Compensation theorem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75623-A829-7F86-9DD9-AC1D84914878}"/>
              </a:ext>
            </a:extLst>
          </p:cNvPr>
          <p:cNvSpPr txBox="1"/>
          <p:nvPr/>
        </p:nvSpPr>
        <p:spPr>
          <a:xfrm>
            <a:off x="281354" y="885089"/>
            <a:ext cx="113772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Compensation Theorem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states that in a linear time-invariant network when the resistance (R) of an uncoupled branch, carrying a current (I), is changed by (ΔR), then the currents in all the branches would change and can be obtained by assuming that an ideal voltage source of (V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C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) has been connected such that V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C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 = I (ΔR) in series with (R + ΔR) when all other sources in the network are replaced by their internal resistances.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COMPENSATION-THEOREM-FIGURE-3">
            <a:extLst>
              <a:ext uri="{FF2B5EF4-FFF2-40B4-BE49-F238E27FC236}">
                <a16:creationId xmlns:a16="http://schemas.microsoft.com/office/drawing/2014/main" id="{86112F20-3A43-1134-93E2-42019AC2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94" y="3229708"/>
            <a:ext cx="5748704" cy="2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pensation-theorem-eq6">
            <a:extLst>
              <a:ext uri="{FF2B5EF4-FFF2-40B4-BE49-F238E27FC236}">
                <a16:creationId xmlns:a16="http://schemas.microsoft.com/office/drawing/2014/main" id="{46080360-8F26-1342-04A9-D67A49E1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43" y="3429000"/>
            <a:ext cx="2909454" cy="8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AC4B0-5D90-FE4A-72A4-DBA217311781}"/>
              </a:ext>
            </a:extLst>
          </p:cNvPr>
          <p:cNvSpPr txBox="1"/>
          <p:nvPr/>
        </p:nvSpPr>
        <p:spPr>
          <a:xfrm>
            <a:off x="7127630" y="4601309"/>
            <a:ext cx="4882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V</a:t>
            </a:r>
            <a:r>
              <a:rPr lang="en-US" sz="20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C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 = I ΔRL and is known as compensating voltage.</a:t>
            </a:r>
            <a:endParaRPr lang="en-IN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5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4879A-296F-086C-D1D0-9256D8A63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7" y="152400"/>
            <a:ext cx="5627579" cy="65532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D3913-7B9B-BDB4-1FA9-AFBF0EB7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5802923" cy="65999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55432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4639-B3BD-1BD4-33DA-3D06D7E7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48"/>
            <a:ext cx="10515600" cy="546833"/>
          </a:xfrm>
        </p:spPr>
        <p:txBody>
          <a:bodyPr>
            <a:normAutofit fontScale="90000"/>
          </a:bodyPr>
          <a:lstStyle/>
          <a:p>
            <a:r>
              <a:rPr lang="en-IN" dirty="0"/>
              <a:t>Milliman’s theorem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9443A-CCE1-5E88-D9FB-6E3E599AAA02}"/>
              </a:ext>
            </a:extLst>
          </p:cNvPr>
          <p:cNvSpPr txBox="1"/>
          <p:nvPr/>
        </p:nvSpPr>
        <p:spPr>
          <a:xfrm>
            <a:off x="644769" y="817492"/>
            <a:ext cx="112424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The Millman’s Theorem states that – when a number of voltage sources (V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1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, V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2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, V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3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……… </a:t>
            </a:r>
            <a:r>
              <a:rPr lang="en-US" sz="2400" b="1" i="0" dirty="0" err="1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V</a:t>
            </a:r>
            <a:r>
              <a:rPr lang="en-US" sz="2400" b="1" i="0" baseline="-25000" dirty="0" err="1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n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) are in parallel having internal resistance (R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1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, R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2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, R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3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………….R</a:t>
            </a:r>
            <a:r>
              <a:rPr lang="en-US" sz="2400" b="1" i="0" baseline="-25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n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) respectively, the arrangement can replace by a single equivalent voltage source V in series with an equivalent series resistance R. </a:t>
            </a:r>
          </a:p>
          <a:p>
            <a:pPr algn="just"/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In other words; it determines the voltage across the parallel branches of the circuit, which have more than one voltage sources, i.e., reduces the complexity of the electrical circuit.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milliman-theorem-fig-1">
            <a:extLst>
              <a:ext uri="{FF2B5EF4-FFF2-40B4-BE49-F238E27FC236}">
                <a16:creationId xmlns:a16="http://schemas.microsoft.com/office/drawing/2014/main" id="{9CA10F01-F08D-4A20-13E9-23F29997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" y="3429000"/>
            <a:ext cx="4989269" cy="2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lliman-eq1">
            <a:extLst>
              <a:ext uri="{FF2B5EF4-FFF2-40B4-BE49-F238E27FC236}">
                <a16:creationId xmlns:a16="http://schemas.microsoft.com/office/drawing/2014/main" id="{1169C19C-E0C4-37DE-CC6B-89B831700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84" y="3429000"/>
            <a:ext cx="5106054" cy="22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lliman-eq8">
            <a:extLst>
              <a:ext uri="{FF2B5EF4-FFF2-40B4-BE49-F238E27FC236}">
                <a16:creationId xmlns:a16="http://schemas.microsoft.com/office/drawing/2014/main" id="{EFE6902F-A9AA-B24A-3EFF-0764B62A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477477"/>
            <a:ext cx="1547446" cy="9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1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CDFE8-B9ED-BC40-29A5-031F9DF5C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2"/>
          <a:stretch/>
        </p:blipFill>
        <p:spPr>
          <a:xfrm>
            <a:off x="304718" y="99646"/>
            <a:ext cx="5270134" cy="665870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1BAC1-3824-0B5C-2495-C96F9A4ED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707"/>
            <a:ext cx="5656985" cy="657078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514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499C-9BB8-4F0B-BAB4-298669EB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85" y="731343"/>
            <a:ext cx="11243871" cy="421541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solidFill>
                  <a:srgbClr val="FF0000"/>
                </a:solidFill>
              </a:rPr>
              <a:t>Steps to Apply Superposition Principle:</a:t>
            </a:r>
          </a:p>
          <a:p>
            <a:pPr marL="1254125" indent="-1254125" algn="just">
              <a:lnSpc>
                <a:spcPct val="150000"/>
              </a:lnSpc>
              <a:buNone/>
            </a:pPr>
            <a:r>
              <a:rPr lang="en-IN" dirty="0">
                <a:solidFill>
                  <a:srgbClr val="0000FF"/>
                </a:solidFill>
              </a:rPr>
              <a:t>Step1:</a:t>
            </a:r>
            <a:r>
              <a:rPr lang="en-IN" dirty="0"/>
              <a:t>Turn off all independent sources except one source. Find the output (voltage or current) due to that active source</a:t>
            </a:r>
          </a:p>
          <a:p>
            <a:pPr marL="1254125" indent="-1254125" algn="just">
              <a:lnSpc>
                <a:spcPct val="150000"/>
              </a:lnSpc>
              <a:buNone/>
            </a:pPr>
            <a:r>
              <a:rPr lang="en-IN" dirty="0">
                <a:solidFill>
                  <a:srgbClr val="0000FF"/>
                </a:solidFill>
              </a:rPr>
              <a:t>Step2:</a:t>
            </a:r>
            <a:r>
              <a:rPr lang="en-IN" dirty="0"/>
              <a:t>Repeat step 1 for each of the other independent sources.</a:t>
            </a:r>
          </a:p>
          <a:p>
            <a:pPr marL="1254125" indent="-1254125" algn="just">
              <a:lnSpc>
                <a:spcPct val="150000"/>
              </a:lnSpc>
              <a:buNone/>
            </a:pPr>
            <a:r>
              <a:rPr lang="en-IN" dirty="0">
                <a:solidFill>
                  <a:srgbClr val="0000FF"/>
                </a:solidFill>
              </a:rPr>
              <a:t>Step3:</a:t>
            </a:r>
            <a:r>
              <a:rPr lang="en-IN" dirty="0"/>
              <a:t>Find the total contribution by adding algebraically all the contributions due to the independent sources.</a:t>
            </a:r>
          </a:p>
        </p:txBody>
      </p:sp>
    </p:spTree>
    <p:extLst>
      <p:ext uri="{BB962C8B-B14F-4D97-AF65-F5344CB8AC3E}">
        <p14:creationId xmlns:p14="http://schemas.microsoft.com/office/powerpoint/2010/main" val="2009983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B599-830B-1C7D-CE42-E0FF8317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47" y="133107"/>
            <a:ext cx="10515600" cy="605448"/>
          </a:xfrm>
        </p:spPr>
        <p:txBody>
          <a:bodyPr>
            <a:normAutofit fontScale="90000"/>
          </a:bodyPr>
          <a:lstStyle/>
          <a:p>
            <a:r>
              <a:rPr lang="en-IN" dirty="0"/>
              <a:t>Duality and Dual Networks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F0CD6-E118-663D-88AF-822B735D563F}"/>
              </a:ext>
            </a:extLst>
          </p:cNvPr>
          <p:cNvSpPr txBox="1"/>
          <p:nvPr/>
        </p:nvSpPr>
        <p:spPr>
          <a:xfrm>
            <a:off x="281354" y="885089"/>
            <a:ext cx="11377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Two circuits are said to be duals of one another if they are described by the same characterizing equations with dual quantities interchanged.</a:t>
            </a:r>
            <a:endParaRPr lang="en-IN" sz="2800" b="1" dirty="0">
              <a:latin typeface="Garamond" panose="02020404030301010803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902D6D-0976-3BDC-A3A0-7708874744CC}"/>
              </a:ext>
            </a:extLst>
          </p:cNvPr>
          <p:cNvGrpSpPr/>
          <p:nvPr/>
        </p:nvGrpSpPr>
        <p:grpSpPr>
          <a:xfrm>
            <a:off x="450659" y="2633602"/>
            <a:ext cx="2697576" cy="2568123"/>
            <a:chOff x="414128" y="1862620"/>
            <a:chExt cx="2697576" cy="25681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CFCCB6-A2F7-4BE5-9A6F-C2FC1BAF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128" y="1862620"/>
              <a:ext cx="2697576" cy="185099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880E9C-22B5-03FC-5E41-2D24E2BFE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072" y="3673392"/>
              <a:ext cx="2109765" cy="7573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6F794C-4463-605A-03FD-9D8A1E1C0841}"/>
              </a:ext>
            </a:extLst>
          </p:cNvPr>
          <p:cNvGrpSpPr/>
          <p:nvPr/>
        </p:nvGrpSpPr>
        <p:grpSpPr>
          <a:xfrm>
            <a:off x="3861752" y="2633602"/>
            <a:ext cx="3024555" cy="2490561"/>
            <a:chOff x="3247292" y="2086670"/>
            <a:chExt cx="3024555" cy="24905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89E6CD-FF0D-5434-7C91-3810C714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7292" y="2086670"/>
              <a:ext cx="3024555" cy="17685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33AE0A-7E0E-64B7-3EA1-36BC7E924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4719" y="3901872"/>
              <a:ext cx="2414050" cy="67535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29EBF50-0912-0E1A-318A-3A329F89E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537" y="2276386"/>
            <a:ext cx="3962804" cy="32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73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87156-27FC-AF5A-0107-5F57A21A0849}"/>
              </a:ext>
            </a:extLst>
          </p:cNvPr>
          <p:cNvSpPr txBox="1"/>
          <p:nvPr/>
        </p:nvSpPr>
        <p:spPr>
          <a:xfrm>
            <a:off x="407375" y="674003"/>
            <a:ext cx="11377245" cy="3970318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Place a node at the center of each mesh of the given circuit. Place the reference node (the ground) of the dual circuit outside the given circuit.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Draw lines between the nodes such that each line crosses an element. Replace that element by its dual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To determine the polarity of voltage sources and direction of current sources, follow this rule: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Garamond" panose="02020404030301010803" pitchFamily="18" charset="0"/>
              </a:rPr>
              <a:t>A voltage source that produces a positive (clockwise) mesh current has as its dual a current source whose reference direction is from the ground to the nonreference node.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8253E-C6EC-E06D-0100-9F9E4844991E}"/>
              </a:ext>
            </a:extLst>
          </p:cNvPr>
          <p:cNvSpPr txBox="1"/>
          <p:nvPr/>
        </p:nvSpPr>
        <p:spPr>
          <a:xfrm>
            <a:off x="287212" y="5018875"/>
            <a:ext cx="1161756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The mesh (or nodal) equations of the original circuit are similar to the nodal (or mesh) equations of the dual circuit.</a:t>
            </a:r>
            <a:endParaRPr lang="en-IN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6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153ECA45-322A-4040-4CA6-90F930D7EA87}"/>
              </a:ext>
            </a:extLst>
          </p:cNvPr>
          <p:cNvGrpSpPr/>
          <p:nvPr/>
        </p:nvGrpSpPr>
        <p:grpSpPr>
          <a:xfrm>
            <a:off x="0" y="240276"/>
            <a:ext cx="12047318" cy="3034074"/>
            <a:chOff x="13543" y="657503"/>
            <a:chExt cx="12047318" cy="303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833C0B-75D3-23E9-4567-256E10A98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3" y="657503"/>
              <a:ext cx="4656691" cy="19450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AA1E86-D20E-C76C-A3CF-1C9F631C6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26"/>
            <a:stretch/>
          </p:blipFill>
          <p:spPr>
            <a:xfrm>
              <a:off x="4833191" y="729716"/>
              <a:ext cx="3698860" cy="19450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435D10F-AC65-F658-FBD4-8C7FB3410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8669" y="679429"/>
              <a:ext cx="3072192" cy="1569672"/>
            </a:xfrm>
            <a:prstGeom prst="rect">
              <a:avLst/>
            </a:prstGeom>
          </p:spPr>
        </p:pic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74681AE9-DE9C-4CA0-DBA1-B9FB436CBCC7}"/>
                </a:ext>
              </a:extLst>
            </p:cNvPr>
            <p:cNvSpPr/>
            <p:nvPr/>
          </p:nvSpPr>
          <p:spPr>
            <a:xfrm>
              <a:off x="8367790" y="1215493"/>
              <a:ext cx="827182" cy="219614"/>
            </a:xfrm>
            <a:prstGeom prst="rightArrow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A92102E0-D58A-3D44-0F06-B2501BA7D2C1}"/>
                </a:ext>
              </a:extLst>
            </p:cNvPr>
            <p:cNvSpPr/>
            <p:nvPr/>
          </p:nvSpPr>
          <p:spPr>
            <a:xfrm>
              <a:off x="3813429" y="1354458"/>
              <a:ext cx="827182" cy="21961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B4181F-279C-93E6-C235-FFD0FB47C4EB}"/>
                </a:ext>
              </a:extLst>
            </p:cNvPr>
            <p:cNvSpPr txBox="1"/>
            <p:nvPr/>
          </p:nvSpPr>
          <p:spPr>
            <a:xfrm>
              <a:off x="226538" y="2768247"/>
              <a:ext cx="5107462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solidFill>
                    <a:srgbClr val="FF0000"/>
                  </a:solidFill>
                </a:rPr>
                <a:t>Produces clockwise mesh current so the dual current source direction is from </a:t>
              </a:r>
              <a:r>
                <a:rPr lang="en-US" b="1" dirty="0">
                  <a:solidFill>
                    <a:srgbClr val="0000FF"/>
                  </a:solidFill>
                </a:rPr>
                <a:t>reference node </a:t>
              </a:r>
              <a:r>
                <a:rPr lang="en-US" b="1" dirty="0">
                  <a:solidFill>
                    <a:srgbClr val="FF0000"/>
                  </a:solidFill>
                </a:rPr>
                <a:t>to </a:t>
              </a:r>
              <a:r>
                <a:rPr lang="en-US" b="1" dirty="0">
                  <a:solidFill>
                    <a:srgbClr val="006600"/>
                  </a:solidFill>
                </a:rPr>
                <a:t>Non reference Node</a:t>
              </a:r>
              <a:endParaRPr lang="en-IN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DA58DEC-9731-1CC3-3100-E6363C23091B}"/>
              </a:ext>
            </a:extLst>
          </p:cNvPr>
          <p:cNvGrpSpPr/>
          <p:nvPr/>
        </p:nvGrpSpPr>
        <p:grpSpPr>
          <a:xfrm>
            <a:off x="0" y="3682115"/>
            <a:ext cx="12078008" cy="2688023"/>
            <a:chOff x="113992" y="4103654"/>
            <a:chExt cx="12078008" cy="26880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2281CC-A457-9CB7-3614-A7FD88215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2" y="4451332"/>
              <a:ext cx="4455791" cy="136634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C49BCD2-7C11-4DC0-C40A-B7EA0CA75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5575" y="4103654"/>
              <a:ext cx="3933094" cy="206170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1EF200D-988F-D174-BC3D-9B763803A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5021" y="4319145"/>
              <a:ext cx="3026979" cy="1881352"/>
            </a:xfrm>
            <a:prstGeom prst="rect">
              <a:avLst/>
            </a:prstGeom>
          </p:spPr>
        </p:pic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853FC32-19F8-FBBC-35A7-792E23A59BAC}"/>
                </a:ext>
              </a:extLst>
            </p:cNvPr>
            <p:cNvSpPr/>
            <p:nvPr/>
          </p:nvSpPr>
          <p:spPr>
            <a:xfrm>
              <a:off x="8792308" y="4914891"/>
              <a:ext cx="827182" cy="219614"/>
            </a:xfrm>
            <a:prstGeom prst="rightArrow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6D6F4A0-18E7-25EA-83BF-0933F74D7272}"/>
                </a:ext>
              </a:extLst>
            </p:cNvPr>
            <p:cNvSpPr/>
            <p:nvPr/>
          </p:nvSpPr>
          <p:spPr>
            <a:xfrm>
              <a:off x="4332544" y="4815687"/>
              <a:ext cx="827182" cy="21961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1E256B-ED52-5FBC-B698-D00815EA6807}"/>
                </a:ext>
              </a:extLst>
            </p:cNvPr>
            <p:cNvSpPr txBox="1"/>
            <p:nvPr/>
          </p:nvSpPr>
          <p:spPr>
            <a:xfrm>
              <a:off x="463777" y="5817677"/>
              <a:ext cx="4106006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solidFill>
                    <a:srgbClr val="FF0000"/>
                  </a:solidFill>
                </a:rPr>
                <a:t>Produces clockwise mesh current so the dual current source direction is from </a:t>
              </a:r>
              <a:r>
                <a:rPr lang="en-US" b="1" dirty="0">
                  <a:solidFill>
                    <a:srgbClr val="0000FF"/>
                  </a:solidFill>
                </a:rPr>
                <a:t>reference node </a:t>
              </a:r>
              <a:r>
                <a:rPr lang="en-US" b="1" dirty="0">
                  <a:solidFill>
                    <a:srgbClr val="FF0000"/>
                  </a:solidFill>
                </a:rPr>
                <a:t>to </a:t>
              </a:r>
              <a:r>
                <a:rPr lang="en-US" b="1" dirty="0">
                  <a:solidFill>
                    <a:srgbClr val="006600"/>
                  </a:solidFill>
                </a:rPr>
                <a:t>Non reference Node</a:t>
              </a:r>
              <a:endParaRPr lang="en-IN" b="1" dirty="0">
                <a:solidFill>
                  <a:srgbClr val="006600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25D6B49-906F-6DDC-D301-F097885805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0616" y="5317739"/>
              <a:ext cx="386861" cy="499938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9FA04AD-2213-70CD-829A-E18A7FB0DE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8445" y="5259821"/>
              <a:ext cx="1367955" cy="87291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39086D-26CA-BE95-C74E-95ECF923C474}"/>
                </a:ext>
              </a:extLst>
            </p:cNvPr>
            <p:cNvSpPr txBox="1"/>
            <p:nvPr/>
          </p:nvSpPr>
          <p:spPr>
            <a:xfrm>
              <a:off x="4919568" y="6145346"/>
              <a:ext cx="6692406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solidFill>
                    <a:srgbClr val="FF0000"/>
                  </a:solidFill>
                </a:rPr>
                <a:t>Produces Anti-clockwise mesh current so the dual voltage source polarity is </a:t>
              </a:r>
              <a:r>
                <a:rPr lang="en-US" b="1" dirty="0">
                  <a:solidFill>
                    <a:srgbClr val="0000FF"/>
                  </a:solidFill>
                </a:rPr>
                <a:t> Positive </a:t>
              </a:r>
              <a:r>
                <a:rPr lang="en-US" b="1" dirty="0"/>
                <a:t>at</a:t>
              </a: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b="1" dirty="0">
                  <a:solidFill>
                    <a:srgbClr val="006600"/>
                  </a:solidFill>
                </a:rPr>
                <a:t>Reference Node</a:t>
              </a:r>
              <a:endParaRPr lang="en-IN" b="1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DBB580-34C5-21CE-ABA9-B10F1147F3DA}"/>
              </a:ext>
            </a:extLst>
          </p:cNvPr>
          <p:cNvCxnSpPr>
            <a:cxnSpLocks/>
          </p:cNvCxnSpPr>
          <p:nvPr/>
        </p:nvCxnSpPr>
        <p:spPr>
          <a:xfrm flipH="1" flipV="1">
            <a:off x="900054" y="1440585"/>
            <a:ext cx="586154" cy="86974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68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D31BFB-94E2-46D3-F7EF-073F284A6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6" y="3429000"/>
            <a:ext cx="4017322" cy="2325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8D9D5-3B20-7330-519E-B43D9612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818" y="3429000"/>
            <a:ext cx="3852869" cy="2325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A0446-B483-E697-F0A5-1ED44BA40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82" y="316281"/>
            <a:ext cx="3458065" cy="175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79944C-3EC4-7DB0-0E2E-CA58CFD70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505" y="237190"/>
            <a:ext cx="4021108" cy="173198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82785F3-088A-9903-EDF3-A96112FD2C57}"/>
              </a:ext>
            </a:extLst>
          </p:cNvPr>
          <p:cNvSpPr/>
          <p:nvPr/>
        </p:nvSpPr>
        <p:spPr>
          <a:xfrm>
            <a:off x="5020760" y="4411457"/>
            <a:ext cx="2461871" cy="5681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3A502D-C04D-BAAF-5477-5DDD6258A5D5}"/>
              </a:ext>
            </a:extLst>
          </p:cNvPr>
          <p:cNvSpPr/>
          <p:nvPr/>
        </p:nvSpPr>
        <p:spPr>
          <a:xfrm>
            <a:off x="4865064" y="1041027"/>
            <a:ext cx="2461871" cy="5681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80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732824-4051-4A7F-8419-B81D16F11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6" y="867993"/>
            <a:ext cx="3923280" cy="1729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BB2B8-D58A-4572-B851-658ABFAEFBA3}"/>
              </a:ext>
            </a:extLst>
          </p:cNvPr>
          <p:cNvSpPr txBox="1"/>
          <p:nvPr/>
        </p:nvSpPr>
        <p:spPr>
          <a:xfrm>
            <a:off x="184486" y="344773"/>
            <a:ext cx="10789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baseline="0" dirty="0">
                <a:latin typeface="Garamond" panose="02020404030301010803" pitchFamily="18" charset="0"/>
              </a:rPr>
              <a:t>Use the superposition theorem to find </a:t>
            </a:r>
            <a:r>
              <a:rPr lang="en-IN" sz="2800" b="1" i="1" u="none" strike="noStrike" baseline="0" dirty="0">
                <a:latin typeface="Garamond" panose="02020404030301010803" pitchFamily="18" charset="0"/>
              </a:rPr>
              <a:t>v </a:t>
            </a:r>
            <a:r>
              <a:rPr lang="en-IN" sz="2800" b="1" i="0" u="none" strike="noStrike" baseline="0" dirty="0">
                <a:latin typeface="Garamond" panose="02020404030301010803" pitchFamily="18" charset="0"/>
              </a:rPr>
              <a:t>in the given circuit</a:t>
            </a:r>
            <a:endParaRPr lang="en-IN" sz="28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38345-09F2-4479-BCD5-5F9DC56F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66" y="882463"/>
            <a:ext cx="3364708" cy="1715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BA4DA-9BB6-46E7-8752-652393407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63" y="3054868"/>
            <a:ext cx="5397857" cy="32375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ABA157-CE50-42E1-8953-A804F87F4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236" y="712927"/>
            <a:ext cx="3364708" cy="2054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CA60F-E784-450A-BE0E-613B45E3F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886" y="3178149"/>
            <a:ext cx="5332851" cy="29441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6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017B51-9092-41A2-9999-F893BC1A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6" y="840088"/>
            <a:ext cx="3474720" cy="2788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D22FC-44F0-43D4-9259-B7634D61E8AD}"/>
              </a:ext>
            </a:extLst>
          </p:cNvPr>
          <p:cNvSpPr txBox="1"/>
          <p:nvPr/>
        </p:nvSpPr>
        <p:spPr>
          <a:xfrm>
            <a:off x="279993" y="179087"/>
            <a:ext cx="10422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u="none" strike="noStrike" baseline="0" dirty="0">
                <a:latin typeface="Garamond" panose="02020404030301010803" pitchFamily="18" charset="0"/>
              </a:rPr>
              <a:t>Find </a:t>
            </a:r>
            <a:r>
              <a:rPr lang="en-IN" sz="2800" b="1" i="1" u="none" strike="noStrike" baseline="0" dirty="0">
                <a:latin typeface="Garamond" panose="02020404030301010803" pitchFamily="18" charset="0"/>
              </a:rPr>
              <a:t>i</a:t>
            </a:r>
            <a:r>
              <a:rPr lang="en-IN" sz="2800" b="1" i="1" u="none" strike="noStrike" baseline="-25000" dirty="0">
                <a:latin typeface="Garamond" panose="02020404030301010803" pitchFamily="18" charset="0"/>
              </a:rPr>
              <a:t>o</a:t>
            </a:r>
            <a:r>
              <a:rPr lang="en-IN" sz="2800" b="1" i="1" u="none" strike="noStrike" baseline="0" dirty="0">
                <a:latin typeface="Garamond" panose="02020404030301010803" pitchFamily="18" charset="0"/>
              </a:rPr>
              <a:t>  </a:t>
            </a:r>
            <a:r>
              <a:rPr lang="en-IN" sz="2800" b="1" i="0" u="none" strike="noStrike" baseline="0" dirty="0">
                <a:latin typeface="Garamond" panose="02020404030301010803" pitchFamily="18" charset="0"/>
              </a:rPr>
              <a:t>in the given circuit using superposition</a:t>
            </a:r>
            <a:endParaRPr lang="en-IN" sz="28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048DC-7237-49BC-A47A-AD25E9699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0"/>
          <a:stretch/>
        </p:blipFill>
        <p:spPr>
          <a:xfrm>
            <a:off x="3651974" y="1140621"/>
            <a:ext cx="2995756" cy="20687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39FC9B-D244-CD15-7B67-7AF8FF3EC0A9}"/>
              </a:ext>
            </a:extLst>
          </p:cNvPr>
          <p:cNvSpPr txBox="1"/>
          <p:nvPr/>
        </p:nvSpPr>
        <p:spPr>
          <a:xfrm>
            <a:off x="3711196" y="613766"/>
            <a:ext cx="2877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Garamond" panose="02020404030301010803" pitchFamily="18" charset="0"/>
              </a:rPr>
              <a:t>Deactivate 20V voltage source</a:t>
            </a:r>
            <a:endParaRPr lang="en-IN" sz="24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7444DF-CA81-22AF-2BCC-1CE84EFF17AE}"/>
              </a:ext>
            </a:extLst>
          </p:cNvPr>
          <p:cNvGrpSpPr/>
          <p:nvPr/>
        </p:nvGrpSpPr>
        <p:grpSpPr>
          <a:xfrm>
            <a:off x="6419903" y="886049"/>
            <a:ext cx="4451679" cy="2323307"/>
            <a:chOff x="7500115" y="638754"/>
            <a:chExt cx="4451679" cy="232330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4167AC-D1CF-7D96-EB2A-6D8C42B5BF37}"/>
                </a:ext>
              </a:extLst>
            </p:cNvPr>
            <p:cNvGrpSpPr/>
            <p:nvPr/>
          </p:nvGrpSpPr>
          <p:grpSpPr>
            <a:xfrm>
              <a:off x="7500115" y="638754"/>
              <a:ext cx="4329758" cy="769441"/>
              <a:chOff x="7581826" y="1029362"/>
              <a:chExt cx="4329758" cy="76944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699149-5908-D202-77BE-D7FC86670973}"/>
                  </a:ext>
                </a:extLst>
              </p:cNvPr>
              <p:cNvSpPr txBox="1"/>
              <p:nvPr/>
            </p:nvSpPr>
            <p:spPr>
              <a:xfrm>
                <a:off x="7581826" y="1029362"/>
                <a:ext cx="432975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b="1" i="0" u="none" strike="noStrike" baseline="0" dirty="0">
                    <a:latin typeface="Garamond" panose="02020404030301010803" pitchFamily="18" charset="0"/>
                  </a:rPr>
                  <a:t>apply mesh analysis in order to obtain </a:t>
                </a:r>
                <a:r>
                  <a:rPr lang="en-IN" sz="2200" b="1" i="1" u="none" strike="noStrike" baseline="0" dirty="0">
                    <a:latin typeface="Garamond" panose="02020404030301010803" pitchFamily="18" charset="0"/>
                  </a:rPr>
                  <a:t>io</a:t>
                </a:r>
                <a:r>
                  <a:rPr lang="en-IN" sz="2200" b="1" i="0" u="none" strike="noStrike" baseline="0" dirty="0">
                    <a:latin typeface="Garamond" panose="02020404030301010803" pitchFamily="18" charset="0"/>
                  </a:rPr>
                  <a:t>′ . For loop 1,</a:t>
                </a:r>
                <a:endParaRPr lang="en-IN" sz="2200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E98518-7C62-2D67-D225-BCA2E77AF8E1}"/>
                  </a:ext>
                </a:extLst>
              </p:cNvPr>
              <p:cNvSpPr txBox="1"/>
              <p:nvPr/>
            </p:nvSpPr>
            <p:spPr>
              <a:xfrm>
                <a:off x="10405466" y="1404302"/>
                <a:ext cx="1158240" cy="369332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N" sz="1800" b="0" i="1" u="none" strike="noStrike" baseline="0" dirty="0">
                    <a:latin typeface="TimesLTStd-Italic"/>
                  </a:rPr>
                  <a:t>i</a:t>
                </a:r>
                <a:r>
                  <a:rPr lang="en-IN" sz="800" b="0" i="0" u="none" strike="noStrike" baseline="0" dirty="0">
                    <a:latin typeface="TimesLTStd-Roman"/>
                  </a:rPr>
                  <a:t>1 </a:t>
                </a:r>
                <a:r>
                  <a:rPr lang="en-IN" sz="1800" b="0" i="0" u="none" strike="noStrike" baseline="0" dirty="0">
                    <a:latin typeface="STIXGeneral-Regular"/>
                  </a:rPr>
                  <a:t>= </a:t>
                </a:r>
                <a:r>
                  <a:rPr lang="en-IN" sz="1800" b="0" i="0" u="none" strike="noStrike" baseline="0" dirty="0">
                    <a:latin typeface="TimesLTStd-Roman"/>
                  </a:rPr>
                  <a:t>4 A</a:t>
                </a:r>
                <a:endParaRPr lang="en-IN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3729AD4-C5BD-284F-E6CD-A66DA19ACCDE}"/>
                </a:ext>
              </a:extLst>
            </p:cNvPr>
            <p:cNvGrpSpPr/>
            <p:nvPr/>
          </p:nvGrpSpPr>
          <p:grpSpPr>
            <a:xfrm>
              <a:off x="7559060" y="1444763"/>
              <a:ext cx="4392734" cy="1517298"/>
              <a:chOff x="7559060" y="1907500"/>
              <a:chExt cx="4392734" cy="151729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677043-91A8-8C85-A657-E260362BA599}"/>
                  </a:ext>
                </a:extLst>
              </p:cNvPr>
              <p:cNvSpPr txBox="1"/>
              <p:nvPr/>
            </p:nvSpPr>
            <p:spPr>
              <a:xfrm>
                <a:off x="7581826" y="1951939"/>
                <a:ext cx="153779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200" b="1" i="0" u="none" strike="noStrike" baseline="0" dirty="0">
                    <a:latin typeface="Garamond" panose="02020404030301010803" pitchFamily="18" charset="0"/>
                  </a:rPr>
                  <a:t>For loop 2,</a:t>
                </a:r>
                <a:endParaRPr lang="en-IN" sz="2200" b="1" dirty="0">
                  <a:latin typeface="Garamond" panose="02020404030301010803" pitchFamily="18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3D576D-00BE-1CE7-1589-B0990F6A0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6305" y="1907500"/>
                <a:ext cx="2658322" cy="48214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5A0131-2D81-0CC4-5EEA-BD6D748EE463}"/>
                  </a:ext>
                </a:extLst>
              </p:cNvPr>
              <p:cNvSpPr txBox="1"/>
              <p:nvPr/>
            </p:nvSpPr>
            <p:spPr>
              <a:xfrm>
                <a:off x="7581826" y="2498344"/>
                <a:ext cx="193852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200" b="1" i="0" u="none" strike="noStrike" baseline="0" dirty="0">
                    <a:latin typeface="Garamond" panose="02020404030301010803" pitchFamily="18" charset="0"/>
                  </a:rPr>
                  <a:t>For loop 3,</a:t>
                </a:r>
                <a:endParaRPr lang="en-IN" sz="2200" b="1" dirty="0">
                  <a:latin typeface="Garamond" panose="02020404030301010803" pitchFamily="18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455F476-E019-E834-7EAA-661CC35FC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3472" y="2550858"/>
                <a:ext cx="2658322" cy="44305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2BC55-A46A-2E73-31A1-7191843DAC39}"/>
                  </a:ext>
                </a:extLst>
              </p:cNvPr>
              <p:cNvSpPr txBox="1"/>
              <p:nvPr/>
            </p:nvSpPr>
            <p:spPr>
              <a:xfrm>
                <a:off x="7559060" y="2874998"/>
                <a:ext cx="192633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200" b="1" dirty="0">
                    <a:latin typeface="Garamond" panose="02020404030301010803" pitchFamily="18" charset="0"/>
                  </a:rPr>
                  <a:t>But at node 0,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057E5C2-2D22-FC99-9E24-41BF3A2F7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57428" y="2981745"/>
                <a:ext cx="1868006" cy="443053"/>
              </a:xfrm>
              <a:prstGeom prst="rect">
                <a:avLst/>
              </a:prstGeom>
            </p:spPr>
          </p:pic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E6342E9-E32A-C39D-8BBF-621503D50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5959" y="1303433"/>
            <a:ext cx="1270166" cy="704114"/>
          </a:xfrm>
          <a:prstGeom prst="rect">
            <a:avLst/>
          </a:prstGeom>
        </p:spPr>
      </p:pic>
      <p:sp>
        <p:nvSpPr>
          <p:cNvPr id="31" name="Right Brace 30">
            <a:extLst>
              <a:ext uri="{FF2B5EF4-FFF2-40B4-BE49-F238E27FC236}">
                <a16:creationId xmlns:a16="http://schemas.microsoft.com/office/drawing/2014/main" id="{5C1638F4-DD98-DEB4-278B-E10E42E3367B}"/>
              </a:ext>
            </a:extLst>
          </p:cNvPr>
          <p:cNvSpPr/>
          <p:nvPr/>
        </p:nvSpPr>
        <p:spPr>
          <a:xfrm>
            <a:off x="10749661" y="1029264"/>
            <a:ext cx="354402" cy="218009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659008-8E78-34CA-671F-F42337B49A01}"/>
              </a:ext>
            </a:extLst>
          </p:cNvPr>
          <p:cNvSpPr txBox="1"/>
          <p:nvPr/>
        </p:nvSpPr>
        <p:spPr>
          <a:xfrm>
            <a:off x="472346" y="3473084"/>
            <a:ext cx="11247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Garamond" panose="02020404030301010803" pitchFamily="18" charset="0"/>
              </a:rPr>
              <a:t>To obtain </a:t>
            </a:r>
            <a:r>
              <a:rPr lang="en-US" sz="2400" b="1" i="1" u="none" strike="noStrike" baseline="0" dirty="0" err="1">
                <a:latin typeface="Garamond" panose="02020404030301010803" pitchFamily="18" charset="0"/>
              </a:rPr>
              <a:t>i</a:t>
            </a:r>
            <a:r>
              <a:rPr lang="en-US" sz="2400" b="1" i="0" u="none" strike="noStrike" baseline="0" dirty="0" err="1">
                <a:latin typeface="Garamond" panose="02020404030301010803" pitchFamily="18" charset="0"/>
              </a:rPr>
              <a:t>″</a:t>
            </a:r>
            <a:r>
              <a:rPr lang="en-US" sz="1000" b="1" i="1" u="none" strike="noStrike" baseline="0" dirty="0" err="1">
                <a:latin typeface="Garamond" panose="02020404030301010803" pitchFamily="18" charset="0"/>
              </a:rPr>
              <a:t>o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, we turn off the 4-A current source so that the circuit </a:t>
            </a:r>
            <a:r>
              <a:rPr lang="en-IN" sz="2400" b="1" i="0" u="none" strike="noStrike" baseline="0" dirty="0">
                <a:latin typeface="Garamond" panose="02020404030301010803" pitchFamily="18" charset="0"/>
              </a:rPr>
              <a:t>becomes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E63C03-4715-11CC-0BA0-B8624C994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077" y="4010913"/>
            <a:ext cx="3383119" cy="252783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90F646E-13ED-32D4-92FA-A5F76A552384}"/>
              </a:ext>
            </a:extLst>
          </p:cNvPr>
          <p:cNvGrpSpPr/>
          <p:nvPr/>
        </p:nvGrpSpPr>
        <p:grpSpPr>
          <a:xfrm>
            <a:off x="3552092" y="4314623"/>
            <a:ext cx="7065800" cy="1723980"/>
            <a:chOff x="3552092" y="4314623"/>
            <a:chExt cx="7065800" cy="172398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38947E-D7FD-BDC9-D915-5F48E71E3EE0}"/>
                </a:ext>
              </a:extLst>
            </p:cNvPr>
            <p:cNvSpPr txBox="1"/>
            <p:nvPr/>
          </p:nvSpPr>
          <p:spPr>
            <a:xfrm>
              <a:off x="3552092" y="4314623"/>
              <a:ext cx="27549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800" b="1" i="0" u="none" strike="noStrike" baseline="0" dirty="0">
                  <a:latin typeface="Garamond" panose="02020404030301010803" pitchFamily="18" charset="0"/>
                </a:rPr>
                <a:t>For loop 4, KVL gives</a:t>
              </a:r>
              <a:endParaRPr lang="en-IN" b="1" dirty="0">
                <a:latin typeface="Garamond" panose="02020404030301010803" pitchFamily="18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ACA20D7-A222-AC4E-44D6-75282CD3E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88507" y="4325147"/>
              <a:ext cx="1652275" cy="46166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1160E69-0318-5F4D-3757-D44AE415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58772" y="4792402"/>
              <a:ext cx="2144110" cy="33633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B580A8-0E4B-5AE5-62A8-A841E9D2BC99}"/>
                </a:ext>
              </a:extLst>
            </p:cNvPr>
            <p:cNvSpPr txBox="1"/>
            <p:nvPr/>
          </p:nvSpPr>
          <p:spPr>
            <a:xfrm>
              <a:off x="3596779" y="4829611"/>
              <a:ext cx="27549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800" b="1" i="0" u="none" strike="noStrike" baseline="0" dirty="0">
                  <a:latin typeface="Garamond" panose="02020404030301010803" pitchFamily="18" charset="0"/>
                </a:rPr>
                <a:t>For loop 5, KVL gives</a:t>
              </a:r>
              <a:endParaRPr lang="en-IN" b="1" dirty="0">
                <a:latin typeface="Garamond" panose="02020404030301010803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0DD961-AB11-0727-90C9-B854628C433E}"/>
                </a:ext>
              </a:extLst>
            </p:cNvPr>
            <p:cNvSpPr txBox="1"/>
            <p:nvPr/>
          </p:nvSpPr>
          <p:spPr>
            <a:xfrm>
              <a:off x="3651974" y="5340633"/>
              <a:ext cx="32411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latin typeface="Garamond" panose="02020404030301010803" pitchFamily="18" charset="0"/>
                </a:rPr>
                <a:t>But </a:t>
              </a:r>
              <a:r>
                <a:rPr lang="en-US" sz="1800" b="1" i="1" u="none" strike="noStrike" baseline="0" dirty="0">
                  <a:latin typeface="Garamond" panose="02020404030301010803" pitchFamily="18" charset="0"/>
                </a:rPr>
                <a:t>i</a:t>
              </a:r>
              <a:r>
                <a:rPr lang="en-US" sz="800" b="1" i="0" u="none" strike="noStrike" baseline="0" dirty="0">
                  <a:latin typeface="Garamond" panose="02020404030301010803" pitchFamily="18" charset="0"/>
                </a:rPr>
                <a:t>5 </a:t>
              </a:r>
              <a:r>
                <a:rPr lang="en-US" sz="1800" b="1" i="0" u="none" strike="noStrike" baseline="0" dirty="0">
                  <a:latin typeface="Garamond" panose="02020404030301010803" pitchFamily="18" charset="0"/>
                </a:rPr>
                <a:t>= −</a:t>
              </a:r>
              <a:r>
                <a:rPr lang="en-US" sz="1800" b="1" i="1" u="none" strike="noStrike" baseline="0" dirty="0" err="1">
                  <a:latin typeface="Garamond" panose="02020404030301010803" pitchFamily="18" charset="0"/>
                </a:rPr>
                <a:t>i</a:t>
              </a:r>
              <a:r>
                <a:rPr lang="en-US" sz="1800" b="1" i="0" u="none" strike="noStrike" baseline="0" dirty="0" err="1">
                  <a:latin typeface="Garamond" panose="02020404030301010803" pitchFamily="18" charset="0"/>
                </a:rPr>
                <a:t>″</a:t>
              </a:r>
              <a:r>
                <a:rPr lang="en-US" sz="800" b="1" i="1" u="none" strike="noStrike" baseline="0" dirty="0" err="1">
                  <a:latin typeface="Garamond" panose="02020404030301010803" pitchFamily="18" charset="0"/>
                </a:rPr>
                <a:t>o</a:t>
              </a:r>
              <a:r>
                <a:rPr lang="en-US" sz="1800" b="1" i="0" u="none" strike="noStrike" baseline="0" dirty="0">
                  <a:latin typeface="Garamond" panose="02020404030301010803" pitchFamily="18" charset="0"/>
                </a:rPr>
                <a:t>. Substituting this</a:t>
              </a:r>
              <a:endParaRPr lang="en-IN" b="1" dirty="0">
                <a:latin typeface="Garamond" panose="02020404030301010803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9EB052E-DD5A-CC0C-BA90-46ADC2A9E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8697" y="5250327"/>
              <a:ext cx="1555531" cy="78827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11891D6-3AD6-82B7-46A2-6A30FF28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81781" y="4942741"/>
              <a:ext cx="1536111" cy="654270"/>
            </a:xfrm>
            <a:prstGeom prst="rect">
              <a:avLst/>
            </a:prstGeom>
          </p:spPr>
        </p:pic>
      </p:grpSp>
      <p:sp>
        <p:nvSpPr>
          <p:cNvPr id="50" name="Right Brace 49">
            <a:extLst>
              <a:ext uri="{FF2B5EF4-FFF2-40B4-BE49-F238E27FC236}">
                <a16:creationId xmlns:a16="http://schemas.microsoft.com/office/drawing/2014/main" id="{42301AEC-76AB-F3BC-0857-4C2863BAFE7F}"/>
              </a:ext>
            </a:extLst>
          </p:cNvPr>
          <p:cNvSpPr/>
          <p:nvPr/>
        </p:nvSpPr>
        <p:spPr>
          <a:xfrm>
            <a:off x="8619681" y="4038687"/>
            <a:ext cx="354402" cy="1999916"/>
          </a:xfrm>
          <a:prstGeom prst="rightBrace">
            <a:avLst/>
          </a:prstGeom>
          <a:ln w="28575"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358C45-24A2-3BCA-FF89-29101E39C19B}"/>
              </a:ext>
            </a:extLst>
          </p:cNvPr>
          <p:cNvGrpSpPr/>
          <p:nvPr/>
        </p:nvGrpSpPr>
        <p:grpSpPr>
          <a:xfrm>
            <a:off x="3207280" y="6070212"/>
            <a:ext cx="6702983" cy="615648"/>
            <a:chOff x="3178708" y="6180293"/>
            <a:chExt cx="6702983" cy="61564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21C5EF2-5AC0-1534-B169-00FD8BD4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51702" y="6180293"/>
              <a:ext cx="1338364" cy="61564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23D85F-A617-7F49-C5EF-4AF001E7B2C0}"/>
                </a:ext>
              </a:extLst>
            </p:cNvPr>
            <p:cNvSpPr txBox="1"/>
            <p:nvPr/>
          </p:nvSpPr>
          <p:spPr>
            <a:xfrm>
              <a:off x="3178708" y="6303451"/>
              <a:ext cx="35299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Garamond" panose="02020404030301010803" pitchFamily="18" charset="0"/>
                </a:rPr>
                <a:t>Using superposition principle:</a:t>
              </a:r>
              <a:endParaRPr lang="en-IN" b="1" dirty="0">
                <a:solidFill>
                  <a:srgbClr val="0000FF"/>
                </a:solidFill>
                <a:latin typeface="Garamond" panose="02020404030301010803" pitchFamily="18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7CD782E-CD6B-9695-92AF-991BAC3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21663" y="6224759"/>
              <a:ext cx="2060028" cy="567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75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37D256-696C-ADF8-F3BC-0F4B8089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89" y="852349"/>
            <a:ext cx="4247863" cy="1820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C3D09-7854-F55E-06F3-D2008271F9A0}"/>
              </a:ext>
            </a:extLst>
          </p:cNvPr>
          <p:cNvSpPr txBox="1"/>
          <p:nvPr/>
        </p:nvSpPr>
        <p:spPr>
          <a:xfrm>
            <a:off x="169006" y="172888"/>
            <a:ext cx="11853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Problem1: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Using the superposition theorem, find </a:t>
            </a:r>
            <a:r>
              <a:rPr lang="en-US" sz="2400" b="1" i="1" u="none" strike="noStrike" baseline="0" dirty="0" err="1">
                <a:latin typeface="Garamond" panose="02020404030301010803" pitchFamily="18" charset="0"/>
              </a:rPr>
              <a:t>v</a:t>
            </a:r>
            <a:r>
              <a:rPr lang="en-US" sz="1000" b="1" i="1" u="none" strike="noStrike" baseline="0" dirty="0" err="1">
                <a:latin typeface="Garamond" panose="02020404030301010803" pitchFamily="18" charset="0"/>
              </a:rPr>
              <a:t>o</a:t>
            </a:r>
            <a:r>
              <a:rPr lang="en-US" sz="1000" b="1" i="1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in the circuit</a:t>
            </a:r>
            <a:endParaRPr lang="en-IN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6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40D0B-1FAA-439F-9808-29C85CB8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5" y="932517"/>
            <a:ext cx="2791336" cy="1788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90074-11E8-482B-A02E-2B765D3E9EDA}"/>
              </a:ext>
            </a:extLst>
          </p:cNvPr>
          <p:cNvSpPr txBox="1"/>
          <p:nvPr/>
        </p:nvSpPr>
        <p:spPr>
          <a:xfrm>
            <a:off x="643595" y="226487"/>
            <a:ext cx="11384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Problem2: </a:t>
            </a:r>
            <a:r>
              <a:rPr lang="en-IN" sz="2400" b="1" i="0" u="none" strike="noStrike" baseline="0" dirty="0">
                <a:latin typeface="Garamond" panose="02020404030301010803" pitchFamily="18" charset="0"/>
              </a:rPr>
              <a:t>For the given circuit, use the superposition principle to find </a:t>
            </a:r>
            <a:r>
              <a:rPr lang="en-IN" sz="2400" b="1" i="1" u="none" strike="noStrike" baseline="0" dirty="0" err="1">
                <a:latin typeface="Garamond" panose="02020404030301010803" pitchFamily="18" charset="0"/>
              </a:rPr>
              <a:t>i</a:t>
            </a:r>
            <a:r>
              <a:rPr lang="en-IN" sz="2400" b="1" i="0" u="none" strike="noStrike" baseline="0" dirty="0">
                <a:latin typeface="Garamond" panose="02020404030301010803" pitchFamily="18" charset="0"/>
              </a:rPr>
              <a:t>.</a:t>
            </a:r>
            <a:endParaRPr lang="en-IN" sz="24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75CFE0-6BEA-4034-964B-3EDE566D7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7"/>
          <a:stretch/>
        </p:blipFill>
        <p:spPr>
          <a:xfrm>
            <a:off x="2836021" y="1010183"/>
            <a:ext cx="3873273" cy="173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9BB93-6982-4E39-ABDB-A1DDAD2F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294" y="1087849"/>
            <a:ext cx="2323652" cy="2076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4E5A2C-1913-4F00-9113-24573D2AA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224" y="1198539"/>
            <a:ext cx="2323652" cy="1854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4BA4E-179F-44E6-F314-4A5F5FA26852}"/>
              </a:ext>
            </a:extLst>
          </p:cNvPr>
          <p:cNvSpPr txBox="1"/>
          <p:nvPr/>
        </p:nvSpPr>
        <p:spPr>
          <a:xfrm>
            <a:off x="3127125" y="609506"/>
            <a:ext cx="3173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Garamond" panose="02020404030301010803" pitchFamily="18" charset="0"/>
              </a:rPr>
              <a:t>12V voltage source is acting alone</a:t>
            </a:r>
            <a:endParaRPr lang="en-IN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734F0-5905-52C8-E016-1C1335DD77E1}"/>
              </a:ext>
            </a:extLst>
          </p:cNvPr>
          <p:cNvSpPr txBox="1"/>
          <p:nvPr/>
        </p:nvSpPr>
        <p:spPr>
          <a:xfrm>
            <a:off x="6532205" y="625669"/>
            <a:ext cx="3373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Garamond" panose="02020404030301010803" pitchFamily="18" charset="0"/>
              </a:rPr>
              <a:t>24V voltage source is acting alone</a:t>
            </a:r>
            <a:endParaRPr lang="en-IN" b="1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BD6FD-1451-04C3-76AB-1FCA557A2676}"/>
              </a:ext>
            </a:extLst>
          </p:cNvPr>
          <p:cNvSpPr txBox="1"/>
          <p:nvPr/>
        </p:nvSpPr>
        <p:spPr>
          <a:xfrm>
            <a:off x="9520103" y="602642"/>
            <a:ext cx="2671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Garamond" panose="02020404030301010803" pitchFamily="18" charset="0"/>
              </a:rPr>
              <a:t>3A current source is acting alone</a:t>
            </a:r>
            <a:endParaRPr lang="en-IN" b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7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0B08D2-D673-4B84-8C60-39AEFF03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6" y="723036"/>
            <a:ext cx="4902195" cy="2172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62939A-2874-4CAA-B0A8-2BE872407840}"/>
              </a:ext>
            </a:extLst>
          </p:cNvPr>
          <p:cNvSpPr txBox="1"/>
          <p:nvPr/>
        </p:nvSpPr>
        <p:spPr>
          <a:xfrm>
            <a:off x="411729" y="122631"/>
            <a:ext cx="114754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u="none" strike="noStrike" baseline="0" dirty="0">
                <a:solidFill>
                  <a:srgbClr val="FF0066"/>
                </a:solidFill>
                <a:latin typeface="Garamond" panose="02020404030301010803" pitchFamily="18" charset="0"/>
              </a:rPr>
              <a:t>Exercise Problem3: </a:t>
            </a:r>
            <a:r>
              <a:rPr lang="en-IN" sz="2200" b="1" dirty="0">
                <a:latin typeface="Garamond" panose="02020404030301010803" pitchFamily="18" charset="0"/>
              </a:rPr>
              <a:t>F</a:t>
            </a:r>
            <a:r>
              <a:rPr lang="en-IN" sz="2200" b="1" i="0" u="none" strike="noStrike" baseline="0" dirty="0">
                <a:latin typeface="Garamond" panose="02020404030301010803" pitchFamily="18" charset="0"/>
              </a:rPr>
              <a:t>ind </a:t>
            </a:r>
            <a:r>
              <a:rPr lang="en-IN" sz="2200" b="1" i="1" u="none" strike="noStrike" baseline="0" dirty="0" err="1">
                <a:latin typeface="Garamond" panose="02020404030301010803" pitchFamily="18" charset="0"/>
              </a:rPr>
              <a:t>v</a:t>
            </a:r>
            <a:r>
              <a:rPr lang="en-IN" sz="2200" b="1" i="1" u="none" strike="noStrike" baseline="-25000" dirty="0" err="1">
                <a:latin typeface="Garamond" panose="02020404030301010803" pitchFamily="18" charset="0"/>
              </a:rPr>
              <a:t>x</a:t>
            </a:r>
            <a:r>
              <a:rPr lang="en-IN" sz="2200" b="1" i="1" u="none" strike="noStrike" baseline="0" dirty="0">
                <a:latin typeface="Garamond" panose="02020404030301010803" pitchFamily="18" charset="0"/>
              </a:rPr>
              <a:t>   </a:t>
            </a:r>
            <a:r>
              <a:rPr lang="en-IN" sz="2200" b="1" i="0" u="none" strike="noStrike" baseline="0" dirty="0">
                <a:latin typeface="Garamond" panose="02020404030301010803" pitchFamily="18" charset="0"/>
              </a:rPr>
              <a:t>in the given circuit</a:t>
            </a:r>
            <a:endParaRPr lang="en-IN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7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2294</Words>
  <Application>Microsoft Office PowerPoint</Application>
  <PresentationFormat>Widescreen</PresentationFormat>
  <Paragraphs>141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Garamond</vt:lpstr>
      <vt:lpstr>STIXGeneral-Regular</vt:lpstr>
      <vt:lpstr>TimesLTStd-Italic</vt:lpstr>
      <vt:lpstr>TimesLTStd-Roman</vt:lpstr>
      <vt:lpstr>Wingdings</vt:lpstr>
      <vt:lpstr>Office Theme</vt:lpstr>
      <vt:lpstr>PowerPoint Presentation</vt:lpstr>
      <vt:lpstr>PowerPoint Presentation</vt:lpstr>
      <vt:lpstr>Superposition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Thevenin’s Theorem-DC</vt:lpstr>
      <vt:lpstr>PowerPoint Presentation</vt:lpstr>
      <vt:lpstr>PowerPoint Presentation</vt:lpstr>
      <vt:lpstr>PowerPoint Presentation</vt:lpstr>
      <vt:lpstr>Norton’s Theorem-DC</vt:lpstr>
      <vt:lpstr>PowerPoint Presentation</vt:lpstr>
      <vt:lpstr>PowerPoint Presentation</vt:lpstr>
      <vt:lpstr>PowerPoint Presentation</vt:lpstr>
      <vt:lpstr>PowerPoint Presentation</vt:lpstr>
      <vt:lpstr>Maximum Power Transfer Theorem (DC)</vt:lpstr>
      <vt:lpstr>Maximum power is transferred to the load when the load resistance equals the Thevenin resistance as seen from the load (RL = RTh).</vt:lpstr>
      <vt:lpstr>PowerPoint Presentation</vt:lpstr>
      <vt:lpstr>PowerPoint Presentation</vt:lpstr>
      <vt:lpstr>Thevenin’s and Norton’s Theorems (AC)</vt:lpstr>
      <vt:lpstr>PowerPoint Presentation</vt:lpstr>
      <vt:lpstr>PowerPoint Presentation</vt:lpstr>
      <vt:lpstr>PowerPoint Presentation</vt:lpstr>
      <vt:lpstr>PowerPoint Presentation</vt:lpstr>
      <vt:lpstr>Maximum Power Transfer Theorem (AC)</vt:lpstr>
      <vt:lpstr>PowerPoint Presentation</vt:lpstr>
      <vt:lpstr>PowerPoint Presentation</vt:lpstr>
      <vt:lpstr>Reciprocity theorem</vt:lpstr>
      <vt:lpstr>PowerPoint Presentation</vt:lpstr>
      <vt:lpstr>PowerPoint Presentation</vt:lpstr>
      <vt:lpstr>Compensation theorem</vt:lpstr>
      <vt:lpstr>PowerPoint Presentation</vt:lpstr>
      <vt:lpstr>Milliman’s theorem</vt:lpstr>
      <vt:lpstr>PowerPoint Presentation</vt:lpstr>
      <vt:lpstr>Duality and Dual Networks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K.RAMALINGESWARA PRASAD</dc:creator>
  <cp:lastModifiedBy>AdmiN</cp:lastModifiedBy>
  <cp:revision>105</cp:revision>
  <dcterms:created xsi:type="dcterms:W3CDTF">2021-10-25T16:05:02Z</dcterms:created>
  <dcterms:modified xsi:type="dcterms:W3CDTF">2025-01-20T04:48:46Z</dcterms:modified>
</cp:coreProperties>
</file>